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7"/>
  </p:notesMasterIdLst>
  <p:sldIdLst>
    <p:sldId id="305" r:id="rId6"/>
    <p:sldId id="450" r:id="rId7"/>
    <p:sldId id="451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1" r:id="rId18"/>
    <p:sldId id="444" r:id="rId19"/>
    <p:sldId id="443" r:id="rId20"/>
    <p:sldId id="390" r:id="rId21"/>
    <p:sldId id="389" r:id="rId22"/>
    <p:sldId id="391" r:id="rId23"/>
    <p:sldId id="392" r:id="rId24"/>
    <p:sldId id="393" r:id="rId25"/>
    <p:sldId id="452" r:id="rId26"/>
    <p:sldId id="453" r:id="rId27"/>
    <p:sldId id="454" r:id="rId28"/>
    <p:sldId id="455" r:id="rId29"/>
    <p:sldId id="447" r:id="rId30"/>
    <p:sldId id="448" r:id="rId31"/>
    <p:sldId id="449" r:id="rId32"/>
    <p:sldId id="446" r:id="rId33"/>
    <p:sldId id="399" r:id="rId34"/>
    <p:sldId id="400" r:id="rId35"/>
    <p:sldId id="4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86137363-4651-4A2D-B5E8-B333AB5FAAAA}">
          <p14:sldIdLst>
            <p14:sldId id="305"/>
            <p14:sldId id="450"/>
            <p14:sldId id="451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1"/>
            <p14:sldId id="444"/>
            <p14:sldId id="443"/>
            <p14:sldId id="390"/>
            <p14:sldId id="389"/>
            <p14:sldId id="391"/>
            <p14:sldId id="392"/>
            <p14:sldId id="393"/>
            <p14:sldId id="452"/>
            <p14:sldId id="453"/>
            <p14:sldId id="454"/>
            <p14:sldId id="455"/>
            <p14:sldId id="447"/>
            <p14:sldId id="448"/>
            <p14:sldId id="449"/>
            <p14:sldId id="446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A0FF"/>
    <a:srgbClr val="808080"/>
    <a:srgbClr val="FFA513"/>
    <a:srgbClr val="4169E2"/>
    <a:srgbClr val="929000"/>
    <a:srgbClr val="74A03E"/>
    <a:srgbClr val="001222"/>
    <a:srgbClr val="011893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1" autoAdjust="0"/>
    <p:restoredTop sz="85180" autoAdjust="0"/>
  </p:normalViewPr>
  <p:slideViewPr>
    <p:cSldViewPr snapToGrid="0" snapToObjects="1">
      <p:cViewPr>
        <p:scale>
          <a:sx n="75" d="100"/>
          <a:sy n="75" d="100"/>
        </p:scale>
        <p:origin x="-1008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30531-6D2F-134E-95ED-6D72304D788C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A1B39-9165-1141-9462-5A9424BD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6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one of slides 1-4 as your title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1B39-9165-1141-9462-5A9424BDCE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83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A1B39-9165-1141-9462-5A9424BDCE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4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eg"/><Relationship Id="rId12" Type="http://schemas.openxmlformats.org/officeDocument/2006/relationships/image" Target="../media/image11.jpeg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6" Type="http://schemas.openxmlformats.org/officeDocument/2006/relationships/image" Target="../media/image15.png"/><Relationship Id="rId17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1.jpeg"/><Relationship Id="rId6" Type="http://schemas.openxmlformats.org/officeDocument/2006/relationships/image" Target="../media/image17.jpeg"/><Relationship Id="rId7" Type="http://schemas.openxmlformats.org/officeDocument/2006/relationships/image" Target="../media/image7.jpeg"/><Relationship Id="rId8" Type="http://schemas.openxmlformats.org/officeDocument/2006/relationships/image" Target="../media/image6.jpeg"/><Relationship Id="rId9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2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ayou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5050" y="3269771"/>
            <a:ext cx="7388436" cy="1248271"/>
          </a:xfrm>
        </p:spPr>
        <p:txBody>
          <a:bodyPr anchor="t">
            <a:normAutofit/>
          </a:bodyPr>
          <a:lstStyle>
            <a:lvl1pPr algn="l">
              <a:defRPr sz="4000" spc="300" baseline="0">
                <a:solidFill>
                  <a:srgbClr val="0A3255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5049" y="4518042"/>
            <a:ext cx="7512057" cy="15839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spc="300">
                <a:solidFill>
                  <a:srgbClr val="0A325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E04D96E-6A68-464C-92BC-6D95943E33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49" y="1855269"/>
            <a:ext cx="2723605" cy="10972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86357C21-ED22-BD4D-B891-705CFC2DFFFB}"/>
              </a:ext>
            </a:extLst>
          </p:cNvPr>
          <p:cNvSpPr/>
          <p:nvPr userDrawn="1"/>
        </p:nvSpPr>
        <p:spPr>
          <a:xfrm>
            <a:off x="11563447" y="4966669"/>
            <a:ext cx="1257105" cy="1257104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4579D8-2E09-C842-AA2F-0CF0E6405D91}"/>
              </a:ext>
            </a:extLst>
          </p:cNvPr>
          <p:cNvSpPr/>
          <p:nvPr userDrawn="1"/>
        </p:nvSpPr>
        <p:spPr>
          <a:xfrm>
            <a:off x="8593045" y="2157946"/>
            <a:ext cx="1257105" cy="1257104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6268217-2638-2846-ADF1-225ED1F25AA0}"/>
              </a:ext>
            </a:extLst>
          </p:cNvPr>
          <p:cNvSpPr/>
          <p:nvPr userDrawn="1"/>
        </p:nvSpPr>
        <p:spPr>
          <a:xfrm>
            <a:off x="10083218" y="-614597"/>
            <a:ext cx="1257105" cy="1257104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2CD06DA-296E-1241-ABA0-E44D0DBADD92}"/>
              </a:ext>
            </a:extLst>
          </p:cNvPr>
          <p:cNvSpPr/>
          <p:nvPr userDrawn="1"/>
        </p:nvSpPr>
        <p:spPr>
          <a:xfrm>
            <a:off x="10083218" y="769576"/>
            <a:ext cx="1257105" cy="1257104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8040D524-EFCA-EE44-8B29-C2A1A2468649}"/>
              </a:ext>
            </a:extLst>
          </p:cNvPr>
          <p:cNvSpPr/>
          <p:nvPr userDrawn="1"/>
        </p:nvSpPr>
        <p:spPr>
          <a:xfrm>
            <a:off x="8604792" y="-606861"/>
            <a:ext cx="1257105" cy="12571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851130FF-5230-C443-94A5-A0A8D6DC87D0}"/>
              </a:ext>
            </a:extLst>
          </p:cNvPr>
          <p:cNvSpPr/>
          <p:nvPr userDrawn="1"/>
        </p:nvSpPr>
        <p:spPr>
          <a:xfrm>
            <a:off x="8607743" y="6366526"/>
            <a:ext cx="1257105" cy="12571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317EBA1-AC84-DF43-8FEC-B5B2F06A7032}"/>
              </a:ext>
            </a:extLst>
          </p:cNvPr>
          <p:cNvSpPr>
            <a:spLocks/>
          </p:cNvSpPr>
          <p:nvPr userDrawn="1"/>
        </p:nvSpPr>
        <p:spPr>
          <a:xfrm>
            <a:off x="8604792" y="4966669"/>
            <a:ext cx="1257105" cy="1257104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C3F9C37-EC33-4E4A-8670-C8A6EECF83EE}"/>
              </a:ext>
            </a:extLst>
          </p:cNvPr>
          <p:cNvSpPr/>
          <p:nvPr userDrawn="1"/>
        </p:nvSpPr>
        <p:spPr>
          <a:xfrm>
            <a:off x="10113632" y="6366526"/>
            <a:ext cx="1257105" cy="1257104"/>
          </a:xfrm>
          <a:prstGeom prst="ellipse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A982E6F8-9FE1-2B4A-BC21-2444BD7FD880}"/>
              </a:ext>
            </a:extLst>
          </p:cNvPr>
          <p:cNvSpPr/>
          <p:nvPr userDrawn="1"/>
        </p:nvSpPr>
        <p:spPr>
          <a:xfrm>
            <a:off x="10098448" y="3549978"/>
            <a:ext cx="1257105" cy="12571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3F860D0-6D9D-2C42-8B6E-623BCC965C0C}"/>
              </a:ext>
            </a:extLst>
          </p:cNvPr>
          <p:cNvSpPr/>
          <p:nvPr userDrawn="1"/>
        </p:nvSpPr>
        <p:spPr>
          <a:xfrm>
            <a:off x="11558450" y="767762"/>
            <a:ext cx="1257105" cy="1257104"/>
          </a:xfrm>
          <a:prstGeom prst="ellipse">
            <a:avLst/>
          </a:prstGeom>
          <a:blipFill dpi="0"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727DD8E-77B4-E94E-8FF0-57ED3ED7FA58}"/>
              </a:ext>
            </a:extLst>
          </p:cNvPr>
          <p:cNvSpPr/>
          <p:nvPr userDrawn="1"/>
        </p:nvSpPr>
        <p:spPr>
          <a:xfrm>
            <a:off x="11588864" y="3549978"/>
            <a:ext cx="1257105" cy="1257104"/>
          </a:xfrm>
          <a:prstGeom prst="ellipse">
            <a:avLst/>
          </a:pr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DA037673-C0D7-EB44-83B4-264EF7168ACE}"/>
              </a:ext>
            </a:extLst>
          </p:cNvPr>
          <p:cNvSpPr/>
          <p:nvPr userDrawn="1"/>
        </p:nvSpPr>
        <p:spPr>
          <a:xfrm>
            <a:off x="11558450" y="-614597"/>
            <a:ext cx="1257105" cy="1257104"/>
          </a:xfrm>
          <a:prstGeom prst="ellipse">
            <a:avLst/>
          </a:pr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5AB250F-9C69-674A-ACCE-0AADE2012B98}"/>
              </a:ext>
            </a:extLst>
          </p:cNvPr>
          <p:cNvSpPr/>
          <p:nvPr userDrawn="1"/>
        </p:nvSpPr>
        <p:spPr>
          <a:xfrm>
            <a:off x="11558450" y="2150121"/>
            <a:ext cx="1257105" cy="12571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40B33C4-1E76-4248-86C2-23EDDA034626}"/>
              </a:ext>
            </a:extLst>
          </p:cNvPr>
          <p:cNvSpPr/>
          <p:nvPr userDrawn="1"/>
        </p:nvSpPr>
        <p:spPr>
          <a:xfrm>
            <a:off x="11588864" y="6366526"/>
            <a:ext cx="1257105" cy="1257104"/>
          </a:xfrm>
          <a:prstGeom prst="ellipse">
            <a:avLst/>
          </a:pr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6DEAC46-2613-D442-948F-9FD5CA3F5A2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8593045" y="770998"/>
            <a:ext cx="1287631" cy="12583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91C819E-0A9C-A446-9863-A3C0CCD25EE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20000"/>
          </a:blip>
          <a:stretch>
            <a:fillRect/>
          </a:stretch>
        </p:blipFill>
        <p:spPr>
          <a:xfrm>
            <a:off x="10083218" y="2150121"/>
            <a:ext cx="1258367" cy="1258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94FA03A3-2EBF-8746-A51E-49854E73739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10113632" y="4966669"/>
            <a:ext cx="1257105" cy="12571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7DB7DF76-6524-E84E-B4DD-A318FAE27C5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 trans="36000"/>
                    </a14:imgEffect>
                    <a14:imgEffect>
                      <a14:sharpenSoften amoun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291" y="3557828"/>
            <a:ext cx="1243350" cy="12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3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44D91D-B715-524C-AA62-70F1D095D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D61CA32-4EDF-8342-8B30-E211C7CD2128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F163E87-50EC-5348-BFCF-4F7FDB6EC690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9DB2428B-BDDE-774D-97B0-FD37E9344312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17FE00F3-3D92-DB49-AC34-1B8107C5F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A9D1489-2510-AA42-BE7F-30E70C4B18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592CC0D-28CA-6649-AB6D-946B15880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0735"/>
            <a:ext cx="4249047" cy="3755060"/>
          </a:xfrm>
        </p:spPr>
        <p:txBody>
          <a:bodyPr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00122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xmlns="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9864" y="1780765"/>
            <a:ext cx="5712348" cy="374582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22A415-9A1B-9242-B4BA-54C2AE9EBB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0388" y="5633540"/>
            <a:ext cx="5711825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8ECE4B10-C67B-FB46-8C1F-D3F2564F0025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FE51BFFA-BDF3-714F-B043-A137E147893D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61A08E97-6A3F-1543-98A8-14132E871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53C7C78-773B-534E-8E8E-95A629D36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15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xmlns="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556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xmlns="" id="{7915C320-DDE2-CC4A-82C7-6C5AAC8B3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9789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xmlns="" id="{DD71B3B0-4567-C448-9171-EB6FED60E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556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xmlns="" id="{1A9E262A-3EEA-E64C-B690-530A6FD22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2543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254CBB2-3649-FD43-ADAF-F5F2B7A908C8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567D954E-2861-5A4C-BCF6-EE9DB5D113BE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xmlns="" id="{965A8401-D2AF-5A45-932B-4E94461AD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192449C-6BD9-D24D-98B8-B8EAACC95C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1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229" y="1133512"/>
            <a:ext cx="8968594" cy="2387600"/>
          </a:xfrm>
        </p:spPr>
        <p:txBody>
          <a:bodyPr anchor="b">
            <a:normAutofit/>
          </a:bodyPr>
          <a:lstStyle>
            <a:lvl1pPr algn="l">
              <a:defRPr sz="4800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8229" y="4132019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0A2F5D1-080C-A444-BE4D-79E41458517F}"/>
              </a:ext>
            </a:extLst>
          </p:cNvPr>
          <p:cNvCxnSpPr>
            <a:cxnSpLocks/>
          </p:cNvCxnSpPr>
          <p:nvPr userDrawn="1"/>
        </p:nvCxnSpPr>
        <p:spPr>
          <a:xfrm>
            <a:off x="979514" y="3625185"/>
            <a:ext cx="6773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3BE8376-B078-D743-B024-9EDF2E84712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F3E072AD-0B8C-F145-890C-E4E16213BDBE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AAFA6524-10E2-4149-9B2F-60E13050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6955ED6-6252-5544-B6A6-E5B8B5D0F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767" y="6273706"/>
            <a:ext cx="953263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86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D8C6529F-C708-2E44-83AA-923A2DD80D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3734454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7F7F8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9FBFBAB-5C46-7C4C-9289-B498E8636EB0}"/>
              </a:ext>
            </a:extLst>
          </p:cNvPr>
          <p:cNvCxnSpPr>
            <a:cxnSpLocks/>
          </p:cNvCxnSpPr>
          <p:nvPr userDrawn="1"/>
        </p:nvCxnSpPr>
        <p:spPr>
          <a:xfrm>
            <a:off x="959484" y="3227620"/>
            <a:ext cx="677344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28C5AC2-D750-5542-A7DA-04101124F097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C52EB72B-E220-3B46-8548-D361DE028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58326"/>
            <a:ext cx="10515600" cy="92033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3D27B7D-4693-8244-8960-003259892499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692D80B-437E-F244-8890-9246CAB739FA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02874C3B-689F-5B46-A590-62DCAE840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CF7A83C-D4D7-4643-8385-2A9BFAC080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7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703FFE-2F6F-3F4E-82F7-92BCCBF5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0D0CDE-7DA5-9542-A3D2-80B3C656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055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DD02D28-F035-1542-9A8F-397F2CC8E35A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85AD61E-A9E1-E348-8A37-02BDCEC4814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5DA6AB4F-EEA8-8C4E-B294-37EBE51B0B7D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524059BA-ACB8-6846-9A8C-A12CB202D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1196B48-2FA6-7F46-AF46-0078C04D40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81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1526D-BF81-AB4F-84D8-46D1FE883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071D9D-1BEA-F940-AA7F-1EAB96743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218A8F-BD11-DF46-9E5B-82193E83E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497CDD2-A55D-4047-A72C-D163088BB413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ED7BCCEE-96F9-9343-A522-53A03E8D8C6B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69D08B3-39CE-B34C-8A8E-5CBF4E3893F6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3747DD55-A76F-7045-ACE1-91959BD48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0B387AB-C21B-2440-B194-40F292CE1E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07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BE9942-1CD7-9346-85DA-6B153371A0C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42513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628A74-CE12-4142-8640-696C7289A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763"/>
            <a:ext cx="5157787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59A7E10-1C91-924A-B1FB-448B089154C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2513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90DE16A-5492-7343-952B-7301BF1DD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763"/>
            <a:ext cx="5183188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FF67D69-0896-D546-A071-75B1E6A29E12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8528C760-C510-0F45-BD64-805A7ED61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757064F-C415-3349-AFA8-11E3419282C2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4C18D8A5-C5B9-9445-AB1F-9835506DB6F9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CC48A0EA-30EA-4B4C-8FB3-74948B9454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547BB38-3EB2-484E-AF64-CBECD227A9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1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44D91D-B715-524C-AA62-70F1D095D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D61CA32-4EDF-8342-8B30-E211C7CD2128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618D12D-02C8-A443-BFD3-2659A2529C5F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58DB0AFF-0C9D-BD4C-9630-460DFE841F63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12E5D45F-7422-1345-B7C4-E64F2DD4E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0112B3E-94B5-9040-90D5-ECB6C02A22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79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592CC0D-28CA-6649-AB6D-946B15880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0735"/>
            <a:ext cx="4249047" cy="3755060"/>
          </a:xfrm>
        </p:spPr>
        <p:txBody>
          <a:bodyPr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00122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xmlns="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9864" y="1780765"/>
            <a:ext cx="5712348" cy="374582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22A415-9A1B-9242-B4BA-54C2AE9EBB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0388" y="5633540"/>
            <a:ext cx="5711825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B46BCA5-AB05-B549-AE1C-BF89C6B748E8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9CF1D918-7559-2246-A333-F639F517E6DF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E6FE6E9C-B413-BE41-A921-E986B62A9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66988B5-A3F2-DA4E-AA07-3216F58D24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ayout 1 - all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5049" y="3279603"/>
            <a:ext cx="7476432" cy="1257105"/>
          </a:xfrm>
        </p:spPr>
        <p:txBody>
          <a:bodyPr anchor="t">
            <a:normAutofit/>
          </a:bodyPr>
          <a:lstStyle>
            <a:lvl1pPr algn="l">
              <a:defRPr sz="4000" spc="300" baseline="0">
                <a:solidFill>
                  <a:srgbClr val="0A32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5049" y="4538384"/>
            <a:ext cx="7476432" cy="15839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spc="300">
                <a:solidFill>
                  <a:srgbClr val="0A325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A17039-3A10-3C4F-880C-EB1CCF0BE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659" y="1956153"/>
            <a:ext cx="7982082" cy="100379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367835DE-DEBF-254C-BD0E-4645AFFFD26F}"/>
              </a:ext>
            </a:extLst>
          </p:cNvPr>
          <p:cNvSpPr/>
          <p:nvPr userDrawn="1"/>
        </p:nvSpPr>
        <p:spPr>
          <a:xfrm>
            <a:off x="9327555" y="2157946"/>
            <a:ext cx="1257105" cy="1257104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E5CD98F-61BA-8F46-8053-2893698C9C73}"/>
              </a:ext>
            </a:extLst>
          </p:cNvPr>
          <p:cNvSpPr/>
          <p:nvPr userDrawn="1"/>
        </p:nvSpPr>
        <p:spPr>
          <a:xfrm>
            <a:off x="10817728" y="-614597"/>
            <a:ext cx="1257105" cy="1257104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2684E2A-0A71-494D-842D-0C201FE7211C}"/>
              </a:ext>
            </a:extLst>
          </p:cNvPr>
          <p:cNvSpPr/>
          <p:nvPr userDrawn="1"/>
        </p:nvSpPr>
        <p:spPr>
          <a:xfrm>
            <a:off x="10804208" y="3579525"/>
            <a:ext cx="1257105" cy="1257104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DED8BD6-5D8F-994C-ACD7-448F389E8F32}"/>
              </a:ext>
            </a:extLst>
          </p:cNvPr>
          <p:cNvSpPr/>
          <p:nvPr userDrawn="1"/>
        </p:nvSpPr>
        <p:spPr>
          <a:xfrm>
            <a:off x="9339302" y="-606861"/>
            <a:ext cx="1257105" cy="12571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8EA4176-B67E-9745-B468-80594724089E}"/>
              </a:ext>
            </a:extLst>
          </p:cNvPr>
          <p:cNvSpPr/>
          <p:nvPr userDrawn="1"/>
        </p:nvSpPr>
        <p:spPr>
          <a:xfrm>
            <a:off x="9342253" y="6366526"/>
            <a:ext cx="1257105" cy="12571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D191B824-BE73-3349-AFEF-4B962927A748}"/>
              </a:ext>
            </a:extLst>
          </p:cNvPr>
          <p:cNvSpPr>
            <a:spLocks/>
          </p:cNvSpPr>
          <p:nvPr userDrawn="1"/>
        </p:nvSpPr>
        <p:spPr>
          <a:xfrm>
            <a:off x="10810257" y="2171896"/>
            <a:ext cx="1257105" cy="1257104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E645ACC-1CB2-354A-ADFF-86FE60D23E5F}"/>
              </a:ext>
            </a:extLst>
          </p:cNvPr>
          <p:cNvSpPr/>
          <p:nvPr userDrawn="1"/>
        </p:nvSpPr>
        <p:spPr>
          <a:xfrm>
            <a:off x="10848142" y="6366526"/>
            <a:ext cx="1257105" cy="1257104"/>
          </a:xfrm>
          <a:prstGeom prst="ellipse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35545C58-F2C0-594D-8D84-D40C3B758EEC}"/>
              </a:ext>
            </a:extLst>
          </p:cNvPr>
          <p:cNvSpPr/>
          <p:nvPr userDrawn="1"/>
        </p:nvSpPr>
        <p:spPr>
          <a:xfrm>
            <a:off x="10832958" y="4966669"/>
            <a:ext cx="1257105" cy="12571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06EE868-2B08-CC44-ADEC-4248A09E6974}"/>
              </a:ext>
            </a:extLst>
          </p:cNvPr>
          <p:cNvSpPr/>
          <p:nvPr userDrawn="1"/>
        </p:nvSpPr>
        <p:spPr>
          <a:xfrm>
            <a:off x="9338040" y="4966669"/>
            <a:ext cx="1257105" cy="1257104"/>
          </a:xfrm>
          <a:prstGeom prst="ellipse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2EEEC5A9-6466-C54B-8229-D7F6518724F6}"/>
              </a:ext>
            </a:extLst>
          </p:cNvPr>
          <p:cNvSpPr/>
          <p:nvPr userDrawn="1"/>
        </p:nvSpPr>
        <p:spPr>
          <a:xfrm>
            <a:off x="9339302" y="767762"/>
            <a:ext cx="1257105" cy="1257104"/>
          </a:xfrm>
          <a:prstGeom prst="ellipse">
            <a:avLst/>
          </a:prstGeom>
          <a:blipFill dpi="0"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5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91BD007-2BDE-AF47-A1A0-6099898AEC71}"/>
              </a:ext>
            </a:extLst>
          </p:cNvPr>
          <p:cNvSpPr/>
          <p:nvPr userDrawn="1"/>
        </p:nvSpPr>
        <p:spPr>
          <a:xfrm>
            <a:off x="10848142" y="774510"/>
            <a:ext cx="1257105" cy="12571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16FFA79-3BFF-5248-95A1-BF3D4250976B}"/>
              </a:ext>
            </a:extLst>
          </p:cNvPr>
          <p:cNvSpPr/>
          <p:nvPr userDrawn="1"/>
        </p:nvSpPr>
        <p:spPr>
          <a:xfrm>
            <a:off x="9345350" y="3542428"/>
            <a:ext cx="1257105" cy="1257104"/>
          </a:xfrm>
          <a:prstGeom prst="ellipse">
            <a:avLst/>
          </a:prstGeom>
          <a:solidFill>
            <a:srgbClr val="7F7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22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xmlns="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556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xmlns="" id="{7915C320-DDE2-CC4A-82C7-6C5AAC8B3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9789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xmlns="" id="{DD71B3B0-4567-C448-9171-EB6FED60E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556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xmlns="" id="{1A9E262A-3EEA-E64C-B690-530A6FD22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2543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09E7072-F169-9C4C-A38D-707ED8AB7E2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43CC57D3-5DE0-C943-8A4C-CB099070872C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xmlns="" id="{803978E7-0A59-9344-AFCA-2720B161A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FEB360C1-B4F3-AA48-85DA-4ED296688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91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229" y="1133512"/>
            <a:ext cx="8968594" cy="2387600"/>
          </a:xfrm>
        </p:spPr>
        <p:txBody>
          <a:bodyPr anchor="b">
            <a:normAutofit/>
          </a:bodyPr>
          <a:lstStyle>
            <a:lvl1pPr algn="l">
              <a:defRPr sz="4800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8229" y="4132019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0A2F5D1-080C-A444-BE4D-79E41458517F}"/>
              </a:ext>
            </a:extLst>
          </p:cNvPr>
          <p:cNvCxnSpPr>
            <a:cxnSpLocks/>
          </p:cNvCxnSpPr>
          <p:nvPr userDrawn="1"/>
        </p:nvCxnSpPr>
        <p:spPr>
          <a:xfrm>
            <a:off x="979514" y="3625185"/>
            <a:ext cx="6773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6A2A81A1-8E3C-E541-840D-D377AD610018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1FCFE31A-5C72-8947-ACAE-AEDD9C3290F0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D47D8DE9-ABF6-8F46-8A8E-F4E875924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641125C-6594-C348-A8B4-7BD6754D27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767" y="6273706"/>
            <a:ext cx="953263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53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D8C6529F-C708-2E44-83AA-923A2DD80D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3734454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7F7F8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9FBFBAB-5C46-7C4C-9289-B498E8636EB0}"/>
              </a:ext>
            </a:extLst>
          </p:cNvPr>
          <p:cNvCxnSpPr>
            <a:cxnSpLocks/>
          </p:cNvCxnSpPr>
          <p:nvPr userDrawn="1"/>
        </p:nvCxnSpPr>
        <p:spPr>
          <a:xfrm>
            <a:off x="959484" y="3227620"/>
            <a:ext cx="677344" cy="0"/>
          </a:xfrm>
          <a:prstGeom prst="line">
            <a:avLst/>
          </a:prstGeom>
          <a:ln w="76200">
            <a:solidFill>
              <a:srgbClr val="0A3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28C5AC2-D750-5542-A7DA-04101124F097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C52EB72B-E220-3B46-8548-D361DE028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58326"/>
            <a:ext cx="10515600" cy="92033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829C13F-2603-9B4D-869D-E1DC35553889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8E58F18D-3791-2941-92AF-2F0FBF559440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9C7FC350-703D-334F-8370-B69FA7005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94D5916-CCBF-E44C-83C2-98C560ACAE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41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703FFE-2F6F-3F4E-82F7-92BCCBF5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0D0CDE-7DA5-9542-A3D2-80B3C656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055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DD02D28-F035-1542-9A8F-397F2CC8E35A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53B2E38-CD2D-3446-82DE-92E82DF5F758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A6C8D29-849C-704B-A842-2869467A3BE4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75F0E31-86F5-1C4E-B5AA-AD5F9DB28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AAFB263-CAD2-3040-A84C-D6BFD2D359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71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1526D-BF81-AB4F-84D8-46D1FE883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071D9D-1BEA-F940-AA7F-1EAB96743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218A8F-BD11-DF46-9E5B-82193E83E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497CDD2-A55D-4047-A72C-D163088BB413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7C16A781-DD35-A647-BE5E-7504CF4D63A2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B038E077-F311-A644-B7F6-809D8989EE72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FFC5FB79-0D7A-5A4C-8AE0-6252D2CE5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62ECEFB-5CEF-0B48-BFA6-86BFE04DDD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78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BE9942-1CD7-9346-85DA-6B153371A0C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42513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628A74-CE12-4142-8640-696C7289A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763"/>
            <a:ext cx="5157787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59A7E10-1C91-924A-B1FB-448B089154C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2513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90DE16A-5492-7343-952B-7301BF1DD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763"/>
            <a:ext cx="5183188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FF67D69-0896-D546-A071-75B1E6A29E12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8528C760-C510-0F45-BD64-805A7ED61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614E0133-4B43-A045-97F9-A18D0611967B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B37FA273-7A10-CC4C-8319-7B8076B1329D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81F1154F-707D-A84F-9A53-2E72B027ED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3FB879C-01FA-6041-89C6-CDA4C01681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5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44D91D-B715-524C-AA62-70F1D095D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D61CA32-4EDF-8342-8B30-E211C7CD2128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88D3837-3C67-9245-8E8D-9240E048544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0479C17B-25A4-144D-837D-CA97B4962A47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4D12EADA-0795-F54A-BACA-5464C2FB5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612E27E-21E6-F14B-9022-9C5ED5AF42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21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592CC0D-28CA-6649-AB6D-946B15880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0735"/>
            <a:ext cx="4249047" cy="3755060"/>
          </a:xfrm>
        </p:spPr>
        <p:txBody>
          <a:bodyPr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00122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xmlns="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9864" y="1780765"/>
            <a:ext cx="5712348" cy="374582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22A415-9A1B-9242-B4BA-54C2AE9EBB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0388" y="5633540"/>
            <a:ext cx="5711825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FCC9B89-6E91-254F-AFC6-5A86961B724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43C4BC6F-F7FE-9F49-90D4-3ECF95C1FB83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BAA09443-7DB3-7441-96B6-1A63B95D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1A26EF7-72F2-FE43-B3A6-E58353F3E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37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xmlns="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556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xmlns="" id="{7915C320-DDE2-CC4A-82C7-6C5AAC8B3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9789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xmlns="" id="{DD71B3B0-4567-C448-9171-EB6FED60E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556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xmlns="" id="{1A9E262A-3EEA-E64C-B690-530A6FD22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2543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CB801DB-7F12-304A-93CF-A0F8A0D92347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52C05AA5-462F-A949-8446-44027624C561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xmlns="" id="{21F9ADBC-41DC-7B4C-979A-85DB953CE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10C90786-D672-2346-96D9-3489CE9A0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218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229" y="1133512"/>
            <a:ext cx="8968594" cy="2387600"/>
          </a:xfrm>
        </p:spPr>
        <p:txBody>
          <a:bodyPr anchor="b">
            <a:normAutofit/>
          </a:bodyPr>
          <a:lstStyle>
            <a:lvl1pPr algn="l">
              <a:defRPr sz="4800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8229" y="4132019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0A2F5D1-080C-A444-BE4D-79E41458517F}"/>
              </a:ext>
            </a:extLst>
          </p:cNvPr>
          <p:cNvCxnSpPr>
            <a:cxnSpLocks/>
          </p:cNvCxnSpPr>
          <p:nvPr userDrawn="1"/>
        </p:nvCxnSpPr>
        <p:spPr>
          <a:xfrm>
            <a:off x="979514" y="3625185"/>
            <a:ext cx="6773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CF810E0-7B50-5E49-8858-9C23EE68F7E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B62757BF-2181-BA48-8C08-E314D3ED9029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9BA2D0E8-24B1-D345-8A52-4DF89A3AA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6C7BA6B-F61E-AC4E-A278-F7FFBB3EF3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767" y="6273706"/>
            <a:ext cx="953263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3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ayout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5049" y="3269771"/>
            <a:ext cx="6353007" cy="1319105"/>
          </a:xfrm>
        </p:spPr>
        <p:txBody>
          <a:bodyPr anchor="t">
            <a:normAutofit/>
          </a:bodyPr>
          <a:lstStyle>
            <a:lvl1pPr algn="l">
              <a:defRPr sz="4000" spc="300" baseline="0">
                <a:solidFill>
                  <a:srgbClr val="0A32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5049" y="4588876"/>
            <a:ext cx="6353007" cy="119005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spc="300">
                <a:solidFill>
                  <a:srgbClr val="0A325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E04D96E-6A68-464C-92BC-6D95943E33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49" y="1855269"/>
            <a:ext cx="2723605" cy="109728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2549030-E8AE-D94E-9DBA-251817296E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0972" y="370935"/>
            <a:ext cx="2923581" cy="2921664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xmlns="" id="{5D94942B-5F8A-C647-9AE5-C254B4BCDF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31827" y="3989133"/>
            <a:ext cx="2548043" cy="2546373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xmlns="" id="{E154E411-C6A3-7C4B-9160-241F16701F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476282" y="3188107"/>
            <a:ext cx="2070389" cy="206903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19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Light 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D8C6529F-C708-2E44-83AA-923A2DD80D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3734454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7F7F8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9FBFBAB-5C46-7C4C-9289-B498E8636EB0}"/>
              </a:ext>
            </a:extLst>
          </p:cNvPr>
          <p:cNvCxnSpPr>
            <a:cxnSpLocks/>
          </p:cNvCxnSpPr>
          <p:nvPr userDrawn="1"/>
        </p:nvCxnSpPr>
        <p:spPr>
          <a:xfrm>
            <a:off x="959484" y="3227620"/>
            <a:ext cx="677344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28C5AC2-D750-5542-A7DA-04101124F097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C52EB72B-E220-3B46-8548-D361DE028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58326"/>
            <a:ext cx="10515600" cy="92033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EF16847-F37E-894B-B92E-39B17D19EC37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E6D5CC35-451D-BA49-BE7E-C96F17692859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E7DC33BB-573E-8042-9200-DFC8DE73D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D3AF2C04-FD12-B442-8840-66F0FA3D6D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703FFE-2F6F-3F4E-82F7-92BCCBF5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0D0CDE-7DA5-9542-A3D2-80B3C656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055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DD02D28-F035-1542-9A8F-397F2CC8E35A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E0AE9B9-3999-4640-892A-CFDE63100E7B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C7EF459-7D4E-5A4A-91A4-06262F7D488B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B284280-F85E-164E-8CD3-5C696C9F7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3DD37D8-A3FD-AE40-BB6D-D94785359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240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1526D-BF81-AB4F-84D8-46D1FE883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071D9D-1BEA-F940-AA7F-1EAB96743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218A8F-BD11-DF46-9E5B-82193E83E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497CDD2-A55D-4047-A72C-D163088BB413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3FCB18B-A41B-3744-B21B-4AE06414F249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5A84319A-3FE0-DC4A-9D8B-6A7DCE9AE3B7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CF9BAAF9-A868-F94D-A152-1E1C5E584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B8063D6-E405-FF42-8787-6DFDEED7EB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30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BE9942-1CD7-9346-85DA-6B153371A0C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42513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628A74-CE12-4142-8640-696C7289A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763"/>
            <a:ext cx="5157787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59A7E10-1C91-924A-B1FB-448B089154C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2513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90DE16A-5492-7343-952B-7301BF1DD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763"/>
            <a:ext cx="5183188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FF67D69-0896-D546-A071-75B1E6A29E12}"/>
              </a:ext>
            </a:extLst>
          </p:cNvPr>
          <p:cNvSpPr/>
          <p:nvPr userDrawn="1"/>
        </p:nvSpPr>
        <p:spPr>
          <a:xfrm>
            <a:off x="0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8528C760-C510-0F45-BD64-805A7ED61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581864FF-2BAF-0747-B251-1C30B6E56C91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12438B12-1343-E64C-9C06-E2598DFBAE29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FEF98B62-F022-CB48-B50C-95F55B5CE5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1897E46-ED5B-B449-B8DF-7E5C1E35C9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953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44D91D-B715-524C-AA62-70F1D095D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D61CA32-4EDF-8342-8B30-E211C7CD2128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88C2A7D1-2699-5E41-A2D7-79AAB3450641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6D254A69-11A2-B54B-99E2-D4BBDEC65ED7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4A4F7DDA-BEAA-A745-88D1-9F48E3A2C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04D1F63-724E-2243-85C1-9D804D4999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00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592CC0D-28CA-6649-AB6D-946B15880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0735"/>
            <a:ext cx="4249047" cy="3755060"/>
          </a:xfrm>
        </p:spPr>
        <p:txBody>
          <a:bodyPr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00122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xmlns="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9864" y="1780765"/>
            <a:ext cx="5712348" cy="374582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22A415-9A1B-9242-B4BA-54C2AE9EBB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0388" y="5633540"/>
            <a:ext cx="5711825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F1424C4-F05A-7249-B568-C3F7EE73022F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C115E449-8477-7C4D-9CBD-9E19AC68CAC4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AFC96428-6376-614F-971B-0267D0C08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9D61767-89B7-8040-8169-0B0986152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72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xmlns="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556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xmlns="" id="{7915C320-DDE2-CC4A-82C7-6C5AAC8B3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2543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xmlns="" id="{DD71B3B0-4567-C448-9171-EB6FED60E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556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xmlns="" id="{1A9E262A-3EEA-E64C-B690-530A6FD22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2543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57901CD0-5E06-8C47-BB56-D9C80385A6F8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E447B96D-36BD-014A-9137-19B614065131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xmlns="" id="{2EF8B1F7-35F4-2347-97D5-CE960CDBA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50A7AFD-AED0-3B47-9876-770447820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09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E10D927-7C59-7F4C-9C7C-F16576ACDAE9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20849E7A-4867-ED48-8103-A4216672FDF8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18CB5A7D-5B14-134F-B889-FF775837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1823D6B-A713-9444-AF50-0C24D911C3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34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2107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C76BC90-54F6-A546-A9BC-1E08278BE4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983" y="846149"/>
            <a:ext cx="8272017" cy="5165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D147FC1-F2B0-A74B-BCE6-C2E8A27105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28" y="4907527"/>
            <a:ext cx="2157152" cy="1008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E1CC165-09C0-4549-99F6-CD3E50A2E97D}"/>
              </a:ext>
            </a:extLst>
          </p:cNvPr>
          <p:cNvSpPr txBox="1"/>
          <p:nvPr userDrawn="1"/>
        </p:nvSpPr>
        <p:spPr>
          <a:xfrm>
            <a:off x="443490" y="1320285"/>
            <a:ext cx="454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73F8609-E25D-9E44-923B-D50665C947F7}"/>
              </a:ext>
            </a:extLst>
          </p:cNvPr>
          <p:cNvCxnSpPr>
            <a:cxnSpLocks/>
          </p:cNvCxnSpPr>
          <p:nvPr userDrawn="1"/>
        </p:nvCxnSpPr>
        <p:spPr>
          <a:xfrm>
            <a:off x="551328" y="2121021"/>
            <a:ext cx="677344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551328" y="2544519"/>
            <a:ext cx="26098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wish to thank the Allen Institute founder, Paul G. Allen, for his vision, encouragement, and support.</a:t>
            </a:r>
          </a:p>
        </p:txBody>
      </p:sp>
    </p:spTree>
    <p:extLst>
      <p:ext uri="{BB962C8B-B14F-4D97-AF65-F5344CB8AC3E}">
        <p14:creationId xmlns:p14="http://schemas.microsoft.com/office/powerpoint/2010/main" val="108420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ayout 2 - all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5049" y="3279604"/>
            <a:ext cx="6517314" cy="1340120"/>
          </a:xfrm>
        </p:spPr>
        <p:txBody>
          <a:bodyPr anchor="t">
            <a:normAutofit/>
          </a:bodyPr>
          <a:lstStyle>
            <a:lvl1pPr algn="l">
              <a:defRPr sz="4000" spc="300" baseline="0">
                <a:solidFill>
                  <a:srgbClr val="0A32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5049" y="4619723"/>
            <a:ext cx="6517314" cy="119005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spc="300">
                <a:solidFill>
                  <a:srgbClr val="0A325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A17039-3A10-3C4F-880C-EB1CCF0BE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659" y="1956153"/>
            <a:ext cx="7982082" cy="1003793"/>
          </a:xfrm>
          <a:prstGeom prst="rect">
            <a:avLst/>
          </a:prstGeom>
        </p:spPr>
      </p:pic>
      <p:sp>
        <p:nvSpPr>
          <p:cNvPr id="6" name="Picture Placeholder 10">
            <a:extLst>
              <a:ext uri="{FF2B5EF4-FFF2-40B4-BE49-F238E27FC236}">
                <a16:creationId xmlns:a16="http://schemas.microsoft.com/office/drawing/2014/main" xmlns="" id="{D07FEC74-0D9E-B945-A0D9-7915C213E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68780" y="370935"/>
            <a:ext cx="2923581" cy="2921664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xmlns="" id="{C8AD0C9F-C4C2-DD47-A0FD-1839F4E18A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36770" y="3918348"/>
            <a:ext cx="2548043" cy="2546373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xmlns="" id="{18B5A8D9-751E-CA41-9AFE-ECC40D4CD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39334" y="3364727"/>
            <a:ext cx="2070389" cy="206903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986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Fou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F32A940-724B-0346-99FE-673F6C724185}"/>
              </a:ext>
            </a:extLst>
          </p:cNvPr>
          <p:cNvSpPr txBox="1"/>
          <p:nvPr userDrawn="1"/>
        </p:nvSpPr>
        <p:spPr>
          <a:xfrm>
            <a:off x="443490" y="1320285"/>
            <a:ext cx="454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FB2ECD8-417D-B24A-9B28-B226E826A3D0}"/>
              </a:ext>
            </a:extLst>
          </p:cNvPr>
          <p:cNvCxnSpPr>
            <a:cxnSpLocks/>
          </p:cNvCxnSpPr>
          <p:nvPr userDrawn="1"/>
        </p:nvCxnSpPr>
        <p:spPr>
          <a:xfrm>
            <a:off x="551328" y="2121021"/>
            <a:ext cx="677344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C76BC90-54F6-A546-A9BC-1E08278BE4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983" y="631435"/>
            <a:ext cx="8272017" cy="5595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D147FC1-F2B0-A74B-BCE6-C2E8A27105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28" y="4907527"/>
            <a:ext cx="2157152" cy="1008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20CE95-0A5A-E841-9BBD-85152E2F5743}"/>
              </a:ext>
            </a:extLst>
          </p:cNvPr>
          <p:cNvSpPr txBox="1"/>
          <p:nvPr userDrawn="1"/>
        </p:nvSpPr>
        <p:spPr>
          <a:xfrm>
            <a:off x="551328" y="2544519"/>
            <a:ext cx="26098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wish to thank the Allen Institute founder, Paul G. Allen, for his vision, encouragement, and support.</a:t>
            </a:r>
          </a:p>
        </p:txBody>
      </p:sp>
    </p:spTree>
    <p:extLst>
      <p:ext uri="{BB962C8B-B14F-4D97-AF65-F5344CB8AC3E}">
        <p14:creationId xmlns:p14="http://schemas.microsoft.com/office/powerpoint/2010/main" val="200362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229" y="1133512"/>
            <a:ext cx="8968594" cy="2387600"/>
          </a:xfrm>
        </p:spPr>
        <p:txBody>
          <a:bodyPr anchor="b">
            <a:normAutofit/>
          </a:bodyPr>
          <a:lstStyle>
            <a:lvl1pPr algn="l">
              <a:defRPr sz="4800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8229" y="4132019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0A2F5D1-080C-A444-BE4D-79E41458517F}"/>
              </a:ext>
            </a:extLst>
          </p:cNvPr>
          <p:cNvCxnSpPr>
            <a:cxnSpLocks/>
          </p:cNvCxnSpPr>
          <p:nvPr userDrawn="1"/>
        </p:nvCxnSpPr>
        <p:spPr>
          <a:xfrm>
            <a:off x="979514" y="3625185"/>
            <a:ext cx="6773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F56C048-6260-494F-81E4-4EAA17344C95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D3F41DF7-82E8-134A-9F04-DAACCC516F2E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CF43FD71-8A86-DC43-AADE-75D3B7777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2B848F5-4E20-084D-B7B0-BB56140A99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767" y="6273706"/>
            <a:ext cx="953263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6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D8C6529F-C708-2E44-83AA-923A2DD80D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3734454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7F7F8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9FBFBAB-5C46-7C4C-9289-B498E8636EB0}"/>
              </a:ext>
            </a:extLst>
          </p:cNvPr>
          <p:cNvCxnSpPr>
            <a:cxnSpLocks/>
          </p:cNvCxnSpPr>
          <p:nvPr userDrawn="1"/>
        </p:nvCxnSpPr>
        <p:spPr>
          <a:xfrm>
            <a:off x="959484" y="3227620"/>
            <a:ext cx="677344" cy="0"/>
          </a:xfrm>
          <a:prstGeom prst="line">
            <a:avLst/>
          </a:prstGeom>
          <a:ln w="76200">
            <a:solidFill>
              <a:srgbClr val="74A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28C5AC2-D750-5542-A7DA-04101124F097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38B86B08-4352-0942-8AD6-DE8C87A35B87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E9A495DE-A130-1C44-A692-A485FCEC0F37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C52EB72B-E220-3B46-8548-D361DE028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58326"/>
            <a:ext cx="10515600" cy="920336"/>
          </a:xfrm>
        </p:spPr>
        <p:txBody>
          <a:bodyPr/>
          <a:lstStyle>
            <a:lvl1pPr>
              <a:defRPr>
                <a:solidFill>
                  <a:srgbClr val="74A03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xmlns="" id="{7E298E46-F9A8-0C43-BA08-626E48A54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950A70C-E742-8A41-A063-382A89F516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4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703FFE-2F6F-3F4E-82F7-92BCCBF5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0D0CDE-7DA5-9542-A3D2-80B3C656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055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(only if needed)</a:t>
            </a:r>
          </a:p>
          <a:p>
            <a:pPr lvl="4"/>
            <a:r>
              <a:rPr lang="en-US" dirty="0"/>
              <a:t>Fifth level (only if needed)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DD02D28-F035-1542-9A8F-397F2CC8E35A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93427DA-E41B-9B4E-BA63-2E1B3EBFEF9C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86ED0B0F-3DE5-4845-A33A-137D57AB4C70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9EDD84CE-E365-2749-BAF4-640FD5757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B33BC0F-F348-6F4B-852F-4D1AEAB80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7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1526D-BF81-AB4F-84D8-46D1FE883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071D9D-1BEA-F940-AA7F-1EAB96743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218A8F-BD11-DF46-9E5B-82193E83E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497CDD2-A55D-4047-A72C-D163088BB413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9930DD5-E157-1F45-BF5B-3C3609000364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843F08FA-2A89-0743-BC3E-45DBEB07E786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E8D46DCD-9753-A64B-9975-ED7865777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C6F061D-0270-0147-A48A-A4BC75FC59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BE9942-1CD7-9346-85DA-6B153371A0C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42513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628A74-CE12-4142-8640-696C7289A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763"/>
            <a:ext cx="5157787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59A7E10-1C91-924A-B1FB-448B089154C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2513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90DE16A-5492-7343-952B-7301BF1DD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763"/>
            <a:ext cx="5183188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FF67D69-0896-D546-A071-75B1E6A29E12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8528C760-C510-0F45-BD64-805A7ED61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C051323-1175-D248-8FC6-B837F25273C0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BCFE55B2-4D74-894F-B67A-6D450F3BC6E6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1A1A9586-4D27-CE4A-9574-03263C7A59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B43A95E-FE08-C340-B362-D6AE292C07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3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FDD56CB-07A6-6747-9B92-28734BF9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C1A8736-2E8D-B74D-A42A-7EAE9610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FA5B86E9-20EB-E041-8545-490DCAC57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6124" y="6397625"/>
            <a:ext cx="465963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74A03E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5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87" r:id="rId2"/>
    <p:sldLayoutId id="2147483689" r:id="rId3"/>
    <p:sldLayoutId id="2147483690" r:id="rId4"/>
    <p:sldLayoutId id="2147483649" r:id="rId5"/>
    <p:sldLayoutId id="2147483670" r:id="rId6"/>
    <p:sldLayoutId id="2147483650" r:id="rId7"/>
    <p:sldLayoutId id="2147483652" r:id="rId8"/>
    <p:sldLayoutId id="2147483653" r:id="rId9"/>
    <p:sldLayoutId id="2147483654" r:id="rId10"/>
    <p:sldLayoutId id="2147483656" r:id="rId11"/>
    <p:sldLayoutId id="2147483659" r:id="rId12"/>
    <p:sldLayoutId id="2147483672" r:id="rId13"/>
    <p:sldLayoutId id="2147483651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67" r:id="rId29"/>
    <p:sldLayoutId id="2147483671" r:id="rId30"/>
    <p:sldLayoutId id="2147483664" r:id="rId31"/>
    <p:sldLayoutId id="2147483665" r:id="rId32"/>
    <p:sldLayoutId id="2147483666" r:id="rId33"/>
    <p:sldLayoutId id="2147483660" r:id="rId34"/>
    <p:sldLayoutId id="2147483668" r:id="rId35"/>
    <p:sldLayoutId id="2147483669" r:id="rId36"/>
    <p:sldLayoutId id="2147483655" r:id="rId37"/>
    <p:sldLayoutId id="2147483661" r:id="rId38"/>
    <p:sldLayoutId id="2147483662" r:id="rId39"/>
    <p:sldLayoutId id="2147483688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100" baseline="0">
          <a:solidFill>
            <a:srgbClr val="0A325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85750" indent="-285750" algn="l" defTabSz="914400" rtl="0" eaLnBrk="1" latinLnBrk="0" hangingPunct="1">
        <a:lnSpc>
          <a:spcPts val="3000"/>
        </a:lnSpc>
        <a:spcBef>
          <a:spcPts val="0"/>
        </a:spcBef>
        <a:spcAft>
          <a:spcPts val="0"/>
        </a:spcAft>
        <a:buClr>
          <a:srgbClr val="74A03E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4A03E"/>
        </a:buClr>
        <a:buSzPct val="80000"/>
        <a:buFont typeface="Courier New" panose="02070309020205020404" pitchFamily="49" charset="0"/>
        <a:buChar char="o"/>
        <a:defRPr lang="en-US" sz="24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F7F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F7F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jpg"/><Relationship Id="rId5" Type="http://schemas.openxmlformats.org/officeDocument/2006/relationships/image" Target="../media/image61.jpeg"/><Relationship Id="rId6" Type="http://schemas.openxmlformats.org/officeDocument/2006/relationships/image" Target="../media/image62.jpe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image" Target="../media/image69.PNG"/><Relationship Id="rId5" Type="http://schemas.openxmlformats.org/officeDocument/2006/relationships/hyperlink" Target="http://celltypes.brain-map.org/" TargetMode="External"/><Relationship Id="rId6" Type="http://schemas.openxmlformats.org/officeDocument/2006/relationships/image" Target="../media/image70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hyperlink" Target="http://celltypes.brain-map.org/" TargetMode="External"/><Relationship Id="rId3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68.PNG"/><Relationship Id="rId5" Type="http://schemas.openxmlformats.org/officeDocument/2006/relationships/image" Target="../media/image66.jpe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jpe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6.PNG"/><Relationship Id="rId3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85.jpg"/></Relationships>
</file>

<file path=ppt/slides/_rels/slide21.xml.rels><?xml version="1.0" encoding="UTF-8" standalone="yes"?>
<Relationships xmlns="http://schemas.openxmlformats.org/package/2006/relationships"><Relationship Id="rId9" Type="http://schemas.microsoft.com/office/2007/relationships/media" Target="../media/media6.mov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Relationship Id="rId24" Type="http://schemas.openxmlformats.org/officeDocument/2006/relationships/image" Target="../media/image93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10" Type="http://schemas.openxmlformats.org/officeDocument/2006/relationships/video" Target="../media/media6.mov"/><Relationship Id="rId11" Type="http://schemas.microsoft.com/office/2007/relationships/media" Target="../media/media7.mov"/><Relationship Id="rId12" Type="http://schemas.openxmlformats.org/officeDocument/2006/relationships/video" Target="../media/media7.mov"/><Relationship Id="rId13" Type="http://schemas.microsoft.com/office/2007/relationships/media" Target="../media/media8.mov"/><Relationship Id="rId14" Type="http://schemas.openxmlformats.org/officeDocument/2006/relationships/video" Target="../media/media8.mov"/><Relationship Id="rId15" Type="http://schemas.microsoft.com/office/2007/relationships/media" Target="../media/media9.mov"/><Relationship Id="rId16" Type="http://schemas.openxmlformats.org/officeDocument/2006/relationships/video" Target="../media/media9.mov"/><Relationship Id="rId17" Type="http://schemas.openxmlformats.org/officeDocument/2006/relationships/slideLayout" Target="../slideLayouts/slideLayout34.xml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1" Type="http://schemas.microsoft.com/office/2007/relationships/media" Target="../media/media2.mov"/><Relationship Id="rId2" Type="http://schemas.openxmlformats.org/officeDocument/2006/relationships/video" Target="../media/media2.mov"/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microsoft.com/office/2007/relationships/media" Target="../media/media4.mov"/><Relationship Id="rId6" Type="http://schemas.openxmlformats.org/officeDocument/2006/relationships/video" Target="../media/media4.mov"/><Relationship Id="rId7" Type="http://schemas.microsoft.com/office/2007/relationships/media" Target="../media/media5.mov"/><Relationship Id="rId8" Type="http://schemas.openxmlformats.org/officeDocument/2006/relationships/video" Target="../media/media5.mo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02.png"/><Relationship Id="rId3" Type="http://schemas.openxmlformats.org/officeDocument/2006/relationships/hyperlink" Target="https://alleninstitute.github.io/bmtk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03.png"/><Relationship Id="rId3" Type="http://schemas.openxmlformats.org/officeDocument/2006/relationships/hyperlink" Target="https://github.com/AllenInstitute/sonata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hyperlink" Target="http://brain-map.org/" TargetMode="External"/><Relationship Id="rId3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34.xml"/><Relationship Id="rId2" Type="http://schemas.openxmlformats.org/officeDocument/2006/relationships/hyperlink" Target="http://brain-map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brain-map.org/explore/models" TargetMode="External"/><Relationship Id="rId4" Type="http://schemas.openxmlformats.org/officeDocument/2006/relationships/hyperlink" Target="https://alleninstitute.github.io/bmtk/" TargetMode="External"/><Relationship Id="rId5" Type="http://schemas.openxmlformats.org/officeDocument/2006/relationships/hyperlink" Target="https://github.com/AllenInstitute/sonata" TargetMode="External"/><Relationship Id="rId6" Type="http://schemas.openxmlformats.org/officeDocument/2006/relationships/hyperlink" Target="http://brain-map.org/" TargetMode="External"/><Relationship Id="rId7" Type="http://schemas.openxmlformats.org/officeDocument/2006/relationships/image" Target="../media/image104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hyperlink" Target="http://www.brain-map.org/" TargetMode="External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emf"/><Relationship Id="rId12" Type="http://schemas.openxmlformats.org/officeDocument/2006/relationships/image" Target="../media/image47.emf"/><Relationship Id="rId13" Type="http://schemas.openxmlformats.org/officeDocument/2006/relationships/image" Target="../media/image48.emf"/><Relationship Id="rId14" Type="http://schemas.openxmlformats.org/officeDocument/2006/relationships/image" Target="../media/image49.emf"/><Relationship Id="rId15" Type="http://schemas.openxmlformats.org/officeDocument/2006/relationships/image" Target="../media/image50.emf"/><Relationship Id="rId16" Type="http://schemas.openxmlformats.org/officeDocument/2006/relationships/image" Target="../media/image51.emf"/><Relationship Id="rId17" Type="http://schemas.openxmlformats.org/officeDocument/2006/relationships/image" Target="../media/image52.emf"/><Relationship Id="rId18" Type="http://schemas.openxmlformats.org/officeDocument/2006/relationships/image" Target="../media/image53.emf"/><Relationship Id="rId19" Type="http://schemas.openxmlformats.org/officeDocument/2006/relationships/image" Target="../media/image54.emf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7" Type="http://schemas.openxmlformats.org/officeDocument/2006/relationships/image" Target="../media/image42.png"/><Relationship Id="rId8" Type="http://schemas.openxmlformats.org/officeDocument/2006/relationships/image" Target="../media/image43.emf"/><Relationship Id="rId9" Type="http://schemas.openxmlformats.org/officeDocument/2006/relationships/image" Target="../media/image44.emf"/><Relationship Id="rId10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BFEB521-9E9C-405E-B2D6-EA2F0F3E2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628" y="3269771"/>
            <a:ext cx="8127280" cy="12482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Large-scale Datasets and Modeling Tools from the Allen Institute for Brain Science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9B695A22-F969-4EEC-A8E8-6CE59F93B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629" y="4402654"/>
            <a:ext cx="7881478" cy="2108251"/>
          </a:xfrm>
        </p:spPr>
        <p:txBody>
          <a:bodyPr>
            <a:no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b="1" dirty="0" err="1" smtClean="0"/>
              <a:t>Yazan</a:t>
            </a:r>
            <a:r>
              <a:rPr lang="en-US" b="1" dirty="0" smtClean="0"/>
              <a:t> N. </a:t>
            </a:r>
            <a:r>
              <a:rPr lang="en-US" b="1" dirty="0" err="1" smtClean="0"/>
              <a:t>Billeh</a:t>
            </a:r>
            <a:endParaRPr lang="en-US" b="1" dirty="0"/>
          </a:p>
          <a:p>
            <a:r>
              <a:rPr lang="en-US" dirty="0" smtClean="0"/>
              <a:t>yazanb@alleninstitute.org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39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and Human Synaptic Physiology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Shape 202"/>
          <p:cNvSpPr/>
          <p:nvPr/>
        </p:nvSpPr>
        <p:spPr>
          <a:xfrm>
            <a:off x="407076" y="1271901"/>
            <a:ext cx="11784924" cy="1457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r>
              <a:rPr lang="en-US" b="1" dirty="0"/>
              <a:t>Deliverables: </a:t>
            </a:r>
            <a:r>
              <a:rPr lang="en-US" dirty="0"/>
              <a:t>Connection probabilities, synaptic strength, and short-term plasticity properties for connections between cortical cell types in mouse and human.</a:t>
            </a:r>
          </a:p>
          <a:p>
            <a:endParaRPr lang="en-US" dirty="0"/>
          </a:p>
          <a:p>
            <a:r>
              <a:rPr lang="en-US" b="1" dirty="0" smtClean="0"/>
              <a:t>Scope: </a:t>
            </a:r>
            <a:r>
              <a:rPr lang="en-US" dirty="0" smtClean="0"/>
              <a:t>approximately </a:t>
            </a:r>
            <a:r>
              <a:rPr lang="en-US" dirty="0"/>
              <a:t>10x10 matrix (i.e., ~10 “cell types”) in mouse and as close to this plan as possible in human.  Expand to study specific cell types and correspondence of transcriptome to connectivity in later years.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0934"/>
          <a:stretch/>
        </p:blipFill>
        <p:spPr>
          <a:xfrm>
            <a:off x="7924800" y="2729027"/>
            <a:ext cx="4086662" cy="3553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2388"/>
          <a:stretch/>
        </p:blipFill>
        <p:spPr>
          <a:xfrm>
            <a:off x="326628" y="3549124"/>
            <a:ext cx="2518172" cy="21436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529" y="3193523"/>
            <a:ext cx="4489307" cy="27331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07091" y="6492874"/>
            <a:ext cx="797781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Seeman</a:t>
            </a:r>
            <a:r>
              <a:rPr lang="en-US" sz="1200" dirty="0" smtClean="0"/>
              <a:t> et </a:t>
            </a:r>
            <a:r>
              <a:rPr lang="en-US" sz="1200" dirty="0"/>
              <a:t>al., </a:t>
            </a:r>
            <a:r>
              <a:rPr lang="en-US" sz="1200" i="1" dirty="0" err="1" smtClean="0"/>
              <a:t>eLIfe</a:t>
            </a:r>
            <a:r>
              <a:rPr lang="en-US" sz="1200" i="1" dirty="0" smtClean="0"/>
              <a:t>.</a:t>
            </a:r>
            <a:r>
              <a:rPr lang="en-US" sz="1200" dirty="0"/>
              <a:t>, </a:t>
            </a:r>
            <a:r>
              <a:rPr lang="en-US" sz="1200" dirty="0" smtClean="0"/>
              <a:t>2018</a:t>
            </a:r>
            <a:endParaRPr lang="en-US" sz="1200" b="1" u="sng" dirty="0">
              <a:solidFill>
                <a:srgbClr val="004E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and Human EM </a:t>
            </a:r>
            <a:r>
              <a:rPr lang="en-US" dirty="0" err="1"/>
              <a:t>Connectomics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Shape 202"/>
          <p:cNvSpPr/>
          <p:nvPr/>
        </p:nvSpPr>
        <p:spPr>
          <a:xfrm>
            <a:off x="308868" y="1170978"/>
            <a:ext cx="11555112" cy="1180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r>
              <a:rPr lang="en-US" b="1" dirty="0"/>
              <a:t>Deliverables: </a:t>
            </a:r>
            <a:r>
              <a:rPr lang="en-US" dirty="0"/>
              <a:t>Reconstruction of neuronal morphologies and the connectivity matrix in the local cortical circuit – 1 mm</a:t>
            </a:r>
            <a:r>
              <a:rPr lang="en-US" baseline="30000" dirty="0"/>
              <a:t>3</a:t>
            </a:r>
            <a:r>
              <a:rPr lang="en-US" dirty="0"/>
              <a:t> in mouse V1 and 2 mm</a:t>
            </a:r>
            <a:r>
              <a:rPr lang="en-US" baseline="30000" dirty="0"/>
              <a:t>3</a:t>
            </a:r>
            <a:r>
              <a:rPr lang="en-US" dirty="0"/>
              <a:t> in human MTG.</a:t>
            </a:r>
          </a:p>
          <a:p>
            <a:endParaRPr lang="en-US" dirty="0"/>
          </a:p>
          <a:p>
            <a:r>
              <a:rPr lang="en-US" b="1" dirty="0"/>
              <a:t>Scope: </a:t>
            </a:r>
            <a:r>
              <a:rPr lang="en-US" dirty="0"/>
              <a:t>~100,000 neurons (in the mouse, </a:t>
            </a:r>
            <a:r>
              <a:rPr lang="en-US" dirty="0" smtClean="0"/>
              <a:t>many of </a:t>
            </a:r>
            <a:r>
              <a:rPr lang="en-US" dirty="0"/>
              <a:t>the neurons would be functionally characterized </a:t>
            </a:r>
            <a:r>
              <a:rPr lang="en-US" i="1" dirty="0"/>
              <a:t>in vivo</a:t>
            </a:r>
            <a:r>
              <a:rPr lang="en-US" dirty="0"/>
              <a:t>).</a:t>
            </a:r>
          </a:p>
        </p:txBody>
      </p:sp>
      <p:pic>
        <p:nvPicPr>
          <p:cNvPr id="5" name="Shape 4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0012" y="4427393"/>
            <a:ext cx="3253455" cy="1905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2496542" y="2055891"/>
            <a:ext cx="6764635" cy="2160211"/>
            <a:chOff x="1503941" y="1690690"/>
            <a:chExt cx="6617655" cy="2106142"/>
          </a:xfrm>
        </p:grpSpPr>
        <p:grpSp>
          <p:nvGrpSpPr>
            <p:cNvPr id="7" name="Group 6"/>
            <p:cNvGrpSpPr/>
            <p:nvPr/>
          </p:nvGrpSpPr>
          <p:grpSpPr>
            <a:xfrm>
              <a:off x="1503941" y="1690690"/>
              <a:ext cx="3743578" cy="2106142"/>
              <a:chOff x="5937494" y="3273444"/>
              <a:chExt cx="3196528" cy="1798371"/>
            </a:xfrm>
          </p:grpSpPr>
          <p:grpSp>
            <p:nvGrpSpPr>
              <p:cNvPr id="13" name="Shape 339"/>
              <p:cNvGrpSpPr/>
              <p:nvPr/>
            </p:nvGrpSpPr>
            <p:grpSpPr>
              <a:xfrm>
                <a:off x="5937494" y="3273444"/>
                <a:ext cx="1910949" cy="1798371"/>
                <a:chOff x="-1313642" y="1734777"/>
                <a:chExt cx="2122119" cy="1997100"/>
              </a:xfrm>
            </p:grpSpPr>
            <p:pic>
              <p:nvPicPr>
                <p:cNvPr id="17" name="Shape 3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9415"/>
                <a:stretch/>
              </p:blipFill>
              <p:spPr>
                <a:xfrm>
                  <a:off x="-1313642" y="1734777"/>
                  <a:ext cx="2122119" cy="1997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" name="Shape 341"/>
                <p:cNvSpPr/>
                <p:nvPr/>
              </p:nvSpPr>
              <p:spPr>
                <a:xfrm>
                  <a:off x="-508930" y="2804107"/>
                  <a:ext cx="273000" cy="273000"/>
                </a:xfrm>
                <a:prstGeom prst="ellipse">
                  <a:avLst/>
                </a:prstGeom>
                <a:solidFill>
                  <a:srgbClr val="FFEB5E"/>
                </a:solidFill>
                <a:ln w="254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35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4" name="Shape 342"/>
              <p:cNvCxnSpPr>
                <a:endCxn id="18" idx="0"/>
              </p:cNvCxnSpPr>
              <p:nvPr/>
            </p:nvCxnSpPr>
            <p:spPr>
              <a:xfrm flipH="1">
                <a:off x="6785047" y="3718193"/>
                <a:ext cx="1653826" cy="518173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2E5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Shape 344"/>
              <p:cNvCxnSpPr/>
              <p:nvPr/>
            </p:nvCxnSpPr>
            <p:spPr>
              <a:xfrm flipH="1" flipV="1">
                <a:off x="6785047" y="4507976"/>
                <a:ext cx="1653826" cy="245835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2E5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16" name="Shape 343"/>
              <p:cNvPicPr preferRelativeResize="0"/>
              <p:nvPr/>
            </p:nvPicPr>
            <p:blipFill rotWithShape="1">
              <a:blip r:embed="rId4">
                <a:alphaModFix/>
              </a:blip>
              <a:srcRect l="29596" t="-173" r="19668" b="1206"/>
              <a:stretch/>
            </p:blipFill>
            <p:spPr>
              <a:xfrm>
                <a:off x="8086931" y="3710254"/>
                <a:ext cx="1047091" cy="1052224"/>
              </a:xfrm>
              <a:prstGeom prst="ellipse">
                <a:avLst/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4860655" y="2092008"/>
              <a:ext cx="3260941" cy="1394973"/>
              <a:chOff x="2981582" y="2650917"/>
              <a:chExt cx="3833827" cy="164004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9469" y="2650918"/>
                <a:ext cx="1725940" cy="1640042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0" name="Oval 9"/>
              <p:cNvSpPr/>
              <p:nvPr/>
            </p:nvSpPr>
            <p:spPr>
              <a:xfrm>
                <a:off x="5089469" y="2650917"/>
                <a:ext cx="1725940" cy="1640042"/>
              </a:xfrm>
              <a:prstGeom prst="ellipse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V="1">
                <a:off x="2997907" y="2709900"/>
                <a:ext cx="2584650" cy="739638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981582" y="3466763"/>
                <a:ext cx="2676268" cy="794532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6112124" y="4534243"/>
            <a:ext cx="5522005" cy="1652082"/>
            <a:chOff x="203200" y="1998979"/>
            <a:chExt cx="9047567" cy="2979421"/>
          </a:xfrm>
        </p:grpSpPr>
        <p:sp>
          <p:nvSpPr>
            <p:cNvPr id="20" name="Rectangle 19"/>
            <p:cNvSpPr/>
            <p:nvPr/>
          </p:nvSpPr>
          <p:spPr>
            <a:xfrm>
              <a:off x="203200" y="1998979"/>
              <a:ext cx="9047567" cy="297942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85"/>
            <a:stretch/>
          </p:blipFill>
          <p:spPr>
            <a:xfrm>
              <a:off x="7348041" y="1998980"/>
              <a:ext cx="1548152" cy="257542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62"/>
            <a:stretch/>
          </p:blipFill>
          <p:spPr>
            <a:xfrm>
              <a:off x="3333926" y="1998979"/>
              <a:ext cx="3729891" cy="257542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00" y="2442928"/>
              <a:ext cx="2835153" cy="200035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75755" y="4556597"/>
              <a:ext cx="7940422" cy="39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Automated reconstructions are by Sebastian Seung Lab, Princeton University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88055" y="4099510"/>
            <a:ext cx="181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Cell Types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2599" y="3849140"/>
            <a:ext cx="181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Wiring Diagram</a:t>
            </a:r>
          </a:p>
        </p:txBody>
      </p:sp>
    </p:spTree>
    <p:extLst>
      <p:ext uri="{BB962C8B-B14F-4D97-AF65-F5344CB8AC3E}">
        <p14:creationId xmlns:p14="http://schemas.microsoft.com/office/powerpoint/2010/main" val="2052537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BrainTV</a:t>
            </a:r>
            <a:r>
              <a:rPr lang="en-US" dirty="0"/>
              <a:t> Program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990450" y="6510432"/>
            <a:ext cx="363350" cy="136524"/>
          </a:xfrm>
        </p:spPr>
        <p:txBody>
          <a:bodyPr/>
          <a:lstStyle/>
          <a:p>
            <a:fld id="{C237DDFB-D1EB-A547-BAB9-2D6F8ABC99C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66903" y="1062979"/>
            <a:ext cx="8776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ct val="100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1" dirty="0">
                <a:latin typeface="Arial" charset="0"/>
                <a:ea typeface="Arial" charset="0"/>
                <a:cs typeface="Arial" charset="0"/>
                <a:sym typeface="Arial"/>
              </a:rPr>
              <a:t>Activity and Computations in Cortical Circuits </a:t>
            </a:r>
            <a:r>
              <a:rPr lang="en-US" sz="2400" b="1" i="1" dirty="0">
                <a:latin typeface="Arial" charset="0"/>
                <a:ea typeface="Arial" charset="0"/>
                <a:cs typeface="Arial" charset="0"/>
                <a:sym typeface="Arial"/>
              </a:rPr>
              <a:t>in Vivo</a:t>
            </a:r>
            <a:endParaRPr lang="en-US" sz="2400" b="1" i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6587" y="2651035"/>
            <a:ext cx="2841784" cy="2539981"/>
            <a:chOff x="3665316" y="1794024"/>
            <a:chExt cx="4122575" cy="3684749"/>
          </a:xfrm>
        </p:grpSpPr>
        <p:grpSp>
          <p:nvGrpSpPr>
            <p:cNvPr id="7" name="Group 468"/>
            <p:cNvGrpSpPr/>
            <p:nvPr/>
          </p:nvGrpSpPr>
          <p:grpSpPr>
            <a:xfrm>
              <a:off x="3665316" y="1794024"/>
              <a:ext cx="2235330" cy="2170058"/>
              <a:chOff x="-1" y="0"/>
              <a:chExt cx="1961326" cy="1914526"/>
            </a:xfrm>
          </p:grpSpPr>
          <p:sp>
            <p:nvSpPr>
              <p:cNvPr id="12" name="Shape 466"/>
              <p:cNvSpPr/>
              <p:nvPr/>
            </p:nvSpPr>
            <p:spPr>
              <a:xfrm>
                <a:off x="-1" y="0"/>
                <a:ext cx="1961326" cy="191452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433FF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300" b="1">
                    <a:solidFill>
                      <a:srgbClr val="0433FF"/>
                    </a:solidFill>
                  </a:defRPr>
                </a:pPr>
                <a:endParaRPr sz="2000"/>
              </a:p>
            </p:txBody>
          </p:sp>
          <p:sp>
            <p:nvSpPr>
              <p:cNvPr id="13" name="Shape 467"/>
              <p:cNvSpPr/>
              <p:nvPr/>
            </p:nvSpPr>
            <p:spPr>
              <a:xfrm>
                <a:off x="287228" y="780766"/>
                <a:ext cx="1386867" cy="3529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300" b="1">
                    <a:solidFill>
                      <a:srgbClr val="0433FF"/>
                    </a:solidFill>
                  </a:defRPr>
                </a:lvl1pPr>
              </a:lstStyle>
              <a:p>
                <a:r>
                  <a:rPr sz="2000" dirty="0"/>
                  <a:t>Cell Types</a:t>
                </a:r>
              </a:p>
            </p:txBody>
          </p:sp>
        </p:grpSp>
        <p:grpSp>
          <p:nvGrpSpPr>
            <p:cNvPr id="8" name="Group 473"/>
            <p:cNvGrpSpPr/>
            <p:nvPr/>
          </p:nvGrpSpPr>
          <p:grpSpPr>
            <a:xfrm>
              <a:off x="4582892" y="3251104"/>
              <a:ext cx="2409920" cy="2227669"/>
              <a:chOff x="-1" y="0"/>
              <a:chExt cx="1961326" cy="1914526"/>
            </a:xfrm>
          </p:grpSpPr>
          <p:sp>
            <p:nvSpPr>
              <p:cNvPr id="10" name="Shape 471"/>
              <p:cNvSpPr/>
              <p:nvPr/>
            </p:nvSpPr>
            <p:spPr>
              <a:xfrm>
                <a:off x="-1" y="0"/>
                <a:ext cx="1961326" cy="191452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300" b="1"/>
                </a:pPr>
                <a:endParaRPr sz="2000"/>
              </a:p>
            </p:txBody>
          </p:sp>
          <p:sp>
            <p:nvSpPr>
              <p:cNvPr id="11" name="Shape 472"/>
              <p:cNvSpPr/>
              <p:nvPr/>
            </p:nvSpPr>
            <p:spPr>
              <a:xfrm>
                <a:off x="287228" y="785329"/>
                <a:ext cx="1386867" cy="343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300" b="1"/>
                </a:lvl1pPr>
              </a:lstStyle>
              <a:p>
                <a:r>
                  <a:rPr sz="2000" dirty="0"/>
                  <a:t>Product</a:t>
                </a:r>
              </a:p>
            </p:txBody>
          </p:sp>
        </p:grpSp>
        <p:sp>
          <p:nvSpPr>
            <p:cNvPr id="9" name="Shape 461"/>
            <p:cNvSpPr/>
            <p:nvPr/>
          </p:nvSpPr>
          <p:spPr>
            <a:xfrm>
              <a:off x="5536987" y="1794024"/>
              <a:ext cx="2250904" cy="221562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2600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2300" b="1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2000" dirty="0"/>
                <a:t>BrainTV</a:t>
              </a:r>
            </a:p>
          </p:txBody>
        </p:sp>
      </p:grpSp>
      <p:pic>
        <p:nvPicPr>
          <p:cNvPr id="1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9916" y="2036461"/>
            <a:ext cx="2163884" cy="208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7566" y="2480137"/>
            <a:ext cx="1579533" cy="17236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" name="Group 1876"/>
          <p:cNvGrpSpPr/>
          <p:nvPr/>
        </p:nvGrpSpPr>
        <p:grpSpPr>
          <a:xfrm>
            <a:off x="3734266" y="4666990"/>
            <a:ext cx="1529102" cy="1551685"/>
            <a:chOff x="0" y="0"/>
            <a:chExt cx="1529100" cy="1551683"/>
          </a:xfrm>
        </p:grpSpPr>
        <p:pic>
          <p:nvPicPr>
            <p:cNvPr id="18" name="image4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142452" cy="1142451"/>
            </a:xfrm>
            <a:prstGeom prst="rect">
              <a:avLst/>
            </a:prstGeom>
            <a:ln w="3175" cap="flat">
              <a:solidFill>
                <a:srgbClr val="FFFF00"/>
              </a:solidFill>
              <a:prstDash val="solid"/>
              <a:round/>
            </a:ln>
            <a:effectLst/>
          </p:spPr>
        </p:pic>
        <p:grpSp>
          <p:nvGrpSpPr>
            <p:cNvPr id="19" name="Group 1875"/>
            <p:cNvGrpSpPr/>
            <p:nvPr/>
          </p:nvGrpSpPr>
          <p:grpSpPr>
            <a:xfrm>
              <a:off x="128882" y="151465"/>
              <a:ext cx="1400219" cy="1400219"/>
              <a:chOff x="0" y="0"/>
              <a:chExt cx="1400217" cy="1400218"/>
            </a:xfrm>
          </p:grpSpPr>
          <p:pic>
            <p:nvPicPr>
              <p:cNvPr id="20" name="image4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142450" cy="1142451"/>
              </a:xfrm>
              <a:prstGeom prst="rect">
                <a:avLst/>
              </a:prstGeom>
              <a:ln w="3175" cap="flat">
                <a:solidFill>
                  <a:srgbClr val="FFFF00"/>
                </a:solidFill>
                <a:prstDash val="solid"/>
                <a:round/>
              </a:ln>
              <a:effectLst/>
            </p:spPr>
          </p:pic>
          <p:pic>
            <p:nvPicPr>
              <p:cNvPr id="21" name="image4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8884" y="128884"/>
                <a:ext cx="1142450" cy="1142451"/>
              </a:xfrm>
              <a:prstGeom prst="rect">
                <a:avLst/>
              </a:prstGeom>
              <a:ln w="3175" cap="flat">
                <a:solidFill>
                  <a:srgbClr val="FFFF00"/>
                </a:solidFill>
                <a:prstDash val="solid"/>
                <a:round/>
              </a:ln>
              <a:effectLst/>
            </p:spPr>
          </p:pic>
          <p:pic>
            <p:nvPicPr>
              <p:cNvPr id="22" name="image4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57768" y="257768"/>
                <a:ext cx="1142450" cy="1142451"/>
              </a:xfrm>
              <a:prstGeom prst="rect">
                <a:avLst/>
              </a:prstGeom>
              <a:ln w="3175" cap="flat">
                <a:solidFill>
                  <a:srgbClr val="FFFF00"/>
                </a:solidFill>
                <a:prstDash val="solid"/>
                <a:round/>
              </a:ln>
              <a:effectLst/>
            </p:spPr>
          </p:pic>
        </p:grpSp>
      </p:grpSp>
      <p:pic>
        <p:nvPicPr>
          <p:cNvPr id="24" name="image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58608" y="4841885"/>
            <a:ext cx="2504578" cy="1142034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1881"/>
          <p:cNvSpPr/>
          <p:nvPr/>
        </p:nvSpPr>
        <p:spPr>
          <a:xfrm>
            <a:off x="3133421" y="2139822"/>
            <a:ext cx="2825900" cy="32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>
            <a:lvl1pPr defTabSz="914400">
              <a:buClr>
                <a:srgbClr val="00497B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 err="1">
                <a:latin typeface="Arial Rounded MT Bold" panose="020F0704030504030204" pitchFamily="34" charset="0"/>
              </a:rPr>
              <a:t>Ephys</a:t>
            </a:r>
            <a:r>
              <a:rPr dirty="0">
                <a:latin typeface="Arial Rounded MT Bold" panose="020F0704030504030204" pitchFamily="34" charset="0"/>
              </a:rPr>
              <a:t> </a:t>
            </a:r>
            <a:r>
              <a:rPr lang="en-US" dirty="0">
                <a:latin typeface="Arial Rounded MT Bold" panose="020F0704030504030204" pitchFamily="34" charset="0"/>
              </a:rPr>
              <a:t>–</a:t>
            </a:r>
            <a:r>
              <a:rPr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Neuropixels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dirty="0">
                <a:latin typeface="Arial Rounded MT Bold" panose="020F0704030504030204" pitchFamily="34" charset="0"/>
              </a:rPr>
              <a:t>Probes</a:t>
            </a:r>
          </a:p>
        </p:txBody>
      </p:sp>
      <p:sp>
        <p:nvSpPr>
          <p:cNvPr id="28" name="Shape 1882"/>
          <p:cNvSpPr/>
          <p:nvPr/>
        </p:nvSpPr>
        <p:spPr>
          <a:xfrm>
            <a:off x="3632421" y="4203393"/>
            <a:ext cx="1999456" cy="32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>
            <a:lvl1pPr defTabSz="914400">
              <a:buClr>
                <a:srgbClr val="00497B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>
                <a:latin typeface="Arial Rounded MT Bold" panose="020F0704030504030204" pitchFamily="34" charset="0"/>
              </a:rPr>
              <a:t>2p </a:t>
            </a:r>
            <a:r>
              <a:rPr lang="en-US" dirty="0" smtClean="0">
                <a:latin typeface="Arial Rounded MT Bold" panose="020F0704030504030204" pitchFamily="34" charset="0"/>
              </a:rPr>
              <a:t>C</a:t>
            </a:r>
            <a:r>
              <a:rPr dirty="0" smtClean="0">
                <a:latin typeface="Arial Rounded MT Bold" panose="020F0704030504030204" pitchFamily="34" charset="0"/>
              </a:rPr>
              <a:t>ellular </a:t>
            </a:r>
            <a:r>
              <a:rPr lang="en-US" dirty="0">
                <a:latin typeface="Arial Rounded MT Bold" panose="020F0704030504030204" pitchFamily="34" charset="0"/>
              </a:rPr>
              <a:t>I</a:t>
            </a:r>
            <a:r>
              <a:rPr dirty="0" smtClean="0">
                <a:latin typeface="Arial Rounded MT Bold" panose="020F0704030504030204" pitchFamily="34" charset="0"/>
              </a:rPr>
              <a:t>maging</a:t>
            </a: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29" name="Shape 1883"/>
          <p:cNvSpPr/>
          <p:nvPr/>
        </p:nvSpPr>
        <p:spPr>
          <a:xfrm>
            <a:off x="9272973" y="1678746"/>
            <a:ext cx="2190213" cy="32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>
            <a:lvl1pPr defTabSz="914400">
              <a:buClr>
                <a:srgbClr val="00497B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>
                <a:latin typeface="Arial Rounded MT Bold" panose="020F0704030504030204" pitchFamily="34" charset="0"/>
              </a:rPr>
              <a:t>Biophysical Modeling</a:t>
            </a:r>
          </a:p>
        </p:txBody>
      </p:sp>
      <p:sp>
        <p:nvSpPr>
          <p:cNvPr id="30" name="Shape 1884"/>
          <p:cNvSpPr/>
          <p:nvPr/>
        </p:nvSpPr>
        <p:spPr>
          <a:xfrm>
            <a:off x="9585040" y="4256135"/>
            <a:ext cx="1588959" cy="569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/>
          <a:p>
            <a:pPr>
              <a:buClr>
                <a:srgbClr val="00497B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sz="1600">
                <a:latin typeface="Arial Rounded MT Bold" panose="020F0704030504030204" pitchFamily="34" charset="0"/>
              </a:rPr>
              <a:t>Point Neuron &amp;</a:t>
            </a:r>
          </a:p>
          <a:p>
            <a:pPr>
              <a:buClr>
                <a:srgbClr val="00497B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sz="1600">
                <a:latin typeface="Arial Rounded MT Bold" panose="020F0704030504030204" pitchFamily="34" charset="0"/>
              </a:rPr>
              <a:t>Filter Networks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80" y="3532550"/>
            <a:ext cx="1865169" cy="1543588"/>
          </a:xfrm>
          <a:prstGeom prst="rect">
            <a:avLst/>
          </a:prstGeom>
        </p:spPr>
      </p:pic>
      <p:sp>
        <p:nvSpPr>
          <p:cNvPr id="32" name="Shape 1881"/>
          <p:cNvSpPr/>
          <p:nvPr/>
        </p:nvSpPr>
        <p:spPr>
          <a:xfrm>
            <a:off x="5983753" y="3170688"/>
            <a:ext cx="1624032" cy="32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>
            <a:lvl1pPr defTabSz="914400">
              <a:buClr>
                <a:srgbClr val="00497B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 smtClean="0">
                <a:latin typeface="Arial Rounded MT Bold" panose="020F0704030504030204" pitchFamily="34" charset="0"/>
              </a:rPr>
              <a:t>Visual Behavior</a:t>
            </a:r>
            <a:endParaRPr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85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Shape 202"/>
          <p:cNvSpPr/>
          <p:nvPr/>
        </p:nvSpPr>
        <p:spPr>
          <a:xfrm>
            <a:off x="525897" y="1789429"/>
            <a:ext cx="3755040" cy="1734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r>
              <a:rPr lang="en-US" b="1" dirty="0"/>
              <a:t>Deliverables:</a:t>
            </a:r>
            <a:endParaRPr lang="en-US" dirty="0"/>
          </a:p>
          <a:p>
            <a:r>
              <a:rPr lang="en-US" dirty="0" smtClean="0"/>
              <a:t>O-</a:t>
            </a:r>
            <a:r>
              <a:rPr lang="en-US" dirty="0" err="1" smtClean="0"/>
              <a:t>phys</a:t>
            </a:r>
            <a:r>
              <a:rPr lang="en-US" dirty="0" smtClean="0"/>
              <a:t> data </a:t>
            </a:r>
            <a:r>
              <a:rPr lang="en-US" dirty="0"/>
              <a:t>for neuronal responses in the mouse cortex </a:t>
            </a:r>
            <a:r>
              <a:rPr lang="en-US" i="1" dirty="0"/>
              <a:t>in vivo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Scope:</a:t>
            </a:r>
            <a:endParaRPr lang="en-US" dirty="0"/>
          </a:p>
          <a:p>
            <a:r>
              <a:rPr lang="en-US" dirty="0" smtClean="0"/>
              <a:t>Over sixty thousands cells recorded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66" y="365126"/>
            <a:ext cx="6351006" cy="5742197"/>
          </a:xfrm>
          <a:prstGeom prst="rect">
            <a:avLst/>
          </a:prstGeom>
        </p:spPr>
      </p:pic>
      <p:sp>
        <p:nvSpPr>
          <p:cNvPr id="6" name="Shape 202"/>
          <p:cNvSpPr/>
          <p:nvPr/>
        </p:nvSpPr>
        <p:spPr>
          <a:xfrm>
            <a:off x="367140" y="3523554"/>
            <a:ext cx="5000279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b="1" dirty="0"/>
              <a:t>Allen Brain Observatory</a:t>
            </a:r>
            <a:endParaRPr lang="en-US" sz="2000" b="1" dirty="0">
              <a:solidFill>
                <a:prstClr val="black"/>
              </a:solidFill>
              <a:hlinkClick r:id="rId5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hlinkClick r:id="rId5"/>
              </a:rPr>
              <a:t>http://observatory.brain-map.org/visualcoding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332663" y="6389188"/>
            <a:ext cx="7445247" cy="4196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dirty="0" smtClean="0"/>
              <a:t>de </a:t>
            </a:r>
            <a:r>
              <a:rPr lang="en-US" sz="1200" dirty="0"/>
              <a:t>Vries et al., </a:t>
            </a:r>
            <a:r>
              <a:rPr lang="en-US" sz="1200" i="1" dirty="0" smtClean="0"/>
              <a:t>Nat. </a:t>
            </a:r>
            <a:r>
              <a:rPr lang="en-US" sz="1200" i="1" dirty="0" err="1" smtClean="0"/>
              <a:t>Neuro</a:t>
            </a:r>
            <a:r>
              <a:rPr lang="en-US" sz="1200" dirty="0" smtClean="0"/>
              <a:t>, 2019; </a:t>
            </a:r>
            <a:endParaRPr lang="en-US" sz="1200" dirty="0"/>
          </a:p>
        </p:txBody>
      </p:sp>
      <p:pic>
        <p:nvPicPr>
          <p:cNvPr id="8" name="502115959-StimA-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4749" y="4602063"/>
            <a:ext cx="4692670" cy="134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8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Allen Brain Observatory – </a:t>
            </a:r>
            <a:r>
              <a:rPr lang="en-US" i="1" dirty="0"/>
              <a:t>in Vivo </a:t>
            </a:r>
            <a:r>
              <a:rPr lang="en-US" dirty="0" smtClean="0"/>
              <a:t>Electrophysiology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hape 202"/>
          <p:cNvSpPr/>
          <p:nvPr/>
        </p:nvSpPr>
        <p:spPr>
          <a:xfrm>
            <a:off x="525897" y="1650930"/>
            <a:ext cx="4296330" cy="2011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r>
              <a:rPr lang="en-US" b="1" dirty="0"/>
              <a:t>Deliverables:</a:t>
            </a:r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-</a:t>
            </a:r>
            <a:r>
              <a:rPr lang="en-US" dirty="0" err="1" smtClean="0"/>
              <a:t>phys</a:t>
            </a:r>
            <a:r>
              <a:rPr lang="en-US" dirty="0" smtClean="0"/>
              <a:t> data </a:t>
            </a:r>
            <a:r>
              <a:rPr lang="en-US" dirty="0"/>
              <a:t>for neuronal responses in the mouse cortex </a:t>
            </a:r>
            <a:r>
              <a:rPr lang="en-US" i="1" dirty="0"/>
              <a:t>in vivo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Scope:</a:t>
            </a:r>
            <a:endParaRPr lang="en-US" dirty="0"/>
          </a:p>
          <a:p>
            <a:r>
              <a:rPr lang="en-US" dirty="0" smtClean="0"/>
              <a:t>Tens </a:t>
            </a:r>
            <a:r>
              <a:rPr lang="en-US" dirty="0"/>
              <a:t>of thousands of units for </a:t>
            </a:r>
            <a:r>
              <a:rPr lang="en-US" dirty="0" smtClean="0"/>
              <a:t>E-</a:t>
            </a:r>
            <a:r>
              <a:rPr lang="en-US" dirty="0" err="1" smtClean="0"/>
              <a:t>phys</a:t>
            </a:r>
            <a:r>
              <a:rPr lang="en-US" dirty="0" smtClean="0"/>
              <a:t>; subcortical areas also</a:t>
            </a:r>
            <a:endParaRPr lang="en-US" dirty="0"/>
          </a:p>
        </p:txBody>
      </p:sp>
      <p:sp>
        <p:nvSpPr>
          <p:cNvPr id="5" name="Shape 202"/>
          <p:cNvSpPr/>
          <p:nvPr/>
        </p:nvSpPr>
        <p:spPr>
          <a:xfrm>
            <a:off x="367140" y="4821593"/>
            <a:ext cx="5000279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b="1" dirty="0" smtClean="0"/>
              <a:t>First Release: October 2019</a:t>
            </a:r>
            <a:endParaRPr lang="en-US" sz="2000" b="1" dirty="0">
              <a:solidFill>
                <a:prstClr val="black"/>
              </a:solidFill>
              <a:hlinkClick r:id="rId2"/>
            </a:endParaRPr>
          </a:p>
        </p:txBody>
      </p:sp>
      <p:pic>
        <p:nvPicPr>
          <p:cNvPr id="6" name="Picture 5" descr="Screen Shot 2019-08-31 at 5.27.5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8" t="2112" r="8727" b="4683"/>
          <a:stretch/>
        </p:blipFill>
        <p:spPr>
          <a:xfrm>
            <a:off x="6032745" y="1285462"/>
            <a:ext cx="5119896" cy="49375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17399" y="1162538"/>
            <a:ext cx="367458" cy="410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20799" y="1162538"/>
            <a:ext cx="367458" cy="410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64338" y="1109784"/>
            <a:ext cx="367458" cy="410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17399" y="3662054"/>
            <a:ext cx="367458" cy="410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41567" y="3710830"/>
            <a:ext cx="367458" cy="410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32663" y="6389188"/>
            <a:ext cx="7445247" cy="4196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dirty="0" smtClean="0"/>
              <a:t>Jun </a:t>
            </a:r>
            <a:r>
              <a:rPr lang="en-US" sz="1200" dirty="0"/>
              <a:t>et al., </a:t>
            </a:r>
            <a:r>
              <a:rPr lang="en-US" sz="1200" i="1" dirty="0" smtClean="0"/>
              <a:t>Nature </a:t>
            </a:r>
            <a:r>
              <a:rPr lang="en-US" sz="1200" dirty="0" smtClean="0"/>
              <a:t>, 2017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5238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Behavior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hape 202"/>
          <p:cNvSpPr/>
          <p:nvPr/>
        </p:nvSpPr>
        <p:spPr>
          <a:xfrm>
            <a:off x="400299" y="1128225"/>
            <a:ext cx="11791701" cy="1734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r>
              <a:rPr lang="en-US" b="1" dirty="0"/>
              <a:t>Deliverables:</a:t>
            </a:r>
            <a:endParaRPr lang="en-US" dirty="0"/>
          </a:p>
          <a:p>
            <a:r>
              <a:rPr lang="en-US" dirty="0" smtClean="0"/>
              <a:t>O-</a:t>
            </a:r>
            <a:r>
              <a:rPr lang="en-US" dirty="0" err="1" smtClean="0"/>
              <a:t>phys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E-</a:t>
            </a:r>
            <a:r>
              <a:rPr lang="en-US" dirty="0" err="1" smtClean="0"/>
              <a:t>phys</a:t>
            </a:r>
            <a:r>
              <a:rPr lang="en-US" dirty="0" smtClean="0"/>
              <a:t> </a:t>
            </a:r>
            <a:r>
              <a:rPr lang="en-US" dirty="0"/>
              <a:t>data for single-cell responses in the mouse cortex </a:t>
            </a:r>
            <a:r>
              <a:rPr lang="en-US" i="1" dirty="0"/>
              <a:t>in vivo</a:t>
            </a:r>
            <a:r>
              <a:rPr lang="en-US" dirty="0"/>
              <a:t>, in the context of a change detection behavior.</a:t>
            </a:r>
          </a:p>
          <a:p>
            <a:endParaRPr lang="en-US" dirty="0"/>
          </a:p>
          <a:p>
            <a:r>
              <a:rPr lang="en-US" b="1" dirty="0"/>
              <a:t>Scope:</a:t>
            </a:r>
            <a:endParaRPr lang="en-US" dirty="0"/>
          </a:p>
          <a:p>
            <a:r>
              <a:rPr lang="en-US" dirty="0"/>
              <a:t>Tens of thousands of cells for </a:t>
            </a:r>
            <a:r>
              <a:rPr lang="en-US" dirty="0" smtClean="0"/>
              <a:t>O-</a:t>
            </a:r>
            <a:r>
              <a:rPr lang="en-US" dirty="0" err="1" smtClean="0"/>
              <a:t>phys</a:t>
            </a:r>
            <a:r>
              <a:rPr lang="en-US" dirty="0"/>
              <a:t>; tens of thousands of units for </a:t>
            </a:r>
            <a:r>
              <a:rPr lang="en-US" dirty="0" smtClean="0"/>
              <a:t>E-phys</a:t>
            </a:r>
            <a:r>
              <a:rPr lang="en-US" dirty="0"/>
              <a:t>.</a:t>
            </a:r>
          </a:p>
        </p:txBody>
      </p:sp>
      <p:pic>
        <p:nvPicPr>
          <p:cNvPr id="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6481" y="2502585"/>
            <a:ext cx="1579533" cy="1723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93" y="3050362"/>
            <a:ext cx="2326628" cy="3219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02" y="3311304"/>
            <a:ext cx="3326094" cy="2752630"/>
          </a:xfrm>
          <a:prstGeom prst="rect">
            <a:avLst/>
          </a:prstGeom>
        </p:spPr>
      </p:pic>
      <p:grpSp>
        <p:nvGrpSpPr>
          <p:cNvPr id="8" name="Group 1876"/>
          <p:cNvGrpSpPr/>
          <p:nvPr/>
        </p:nvGrpSpPr>
        <p:grpSpPr>
          <a:xfrm>
            <a:off x="9386912" y="4508694"/>
            <a:ext cx="1529102" cy="1551685"/>
            <a:chOff x="0" y="0"/>
            <a:chExt cx="1529100" cy="1551683"/>
          </a:xfrm>
        </p:grpSpPr>
        <p:pic>
          <p:nvPicPr>
            <p:cNvPr id="9" name="image4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142452" cy="1142451"/>
            </a:xfrm>
            <a:prstGeom prst="rect">
              <a:avLst/>
            </a:prstGeom>
            <a:ln w="3175" cap="flat">
              <a:solidFill>
                <a:srgbClr val="FFFF00"/>
              </a:solidFill>
              <a:prstDash val="solid"/>
              <a:round/>
            </a:ln>
            <a:effectLst/>
          </p:spPr>
        </p:pic>
        <p:grpSp>
          <p:nvGrpSpPr>
            <p:cNvPr id="10" name="Group 1875"/>
            <p:cNvGrpSpPr/>
            <p:nvPr/>
          </p:nvGrpSpPr>
          <p:grpSpPr>
            <a:xfrm>
              <a:off x="128882" y="151465"/>
              <a:ext cx="1400219" cy="1400219"/>
              <a:chOff x="0" y="0"/>
              <a:chExt cx="1400217" cy="1400218"/>
            </a:xfrm>
          </p:grpSpPr>
          <p:pic>
            <p:nvPicPr>
              <p:cNvPr id="11" name="image4.jp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42450" cy="1142451"/>
              </a:xfrm>
              <a:prstGeom prst="rect">
                <a:avLst/>
              </a:prstGeom>
              <a:ln w="3175" cap="flat">
                <a:solidFill>
                  <a:srgbClr val="FFFF00"/>
                </a:solidFill>
                <a:prstDash val="solid"/>
                <a:round/>
              </a:ln>
              <a:effectLst/>
            </p:spPr>
          </p:pic>
          <p:pic>
            <p:nvPicPr>
              <p:cNvPr id="12" name="image4.jp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8884" y="128884"/>
                <a:ext cx="1142450" cy="1142451"/>
              </a:xfrm>
              <a:prstGeom prst="rect">
                <a:avLst/>
              </a:prstGeom>
              <a:ln w="3175" cap="flat">
                <a:solidFill>
                  <a:srgbClr val="FFFF00"/>
                </a:solidFill>
                <a:prstDash val="solid"/>
                <a:round/>
              </a:ln>
              <a:effectLst/>
            </p:spPr>
          </p:pic>
          <p:pic>
            <p:nvPicPr>
              <p:cNvPr id="13" name="image4.jp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57768" y="257768"/>
                <a:ext cx="1142450" cy="1142451"/>
              </a:xfrm>
              <a:prstGeom prst="rect">
                <a:avLst/>
              </a:prstGeom>
              <a:ln w="3175" cap="flat">
                <a:solidFill>
                  <a:srgbClr val="FFFF00"/>
                </a:solidFill>
                <a:prstDash val="solid"/>
                <a:round/>
              </a:ln>
              <a:effectLst/>
            </p:spPr>
          </p:pic>
        </p:grpSp>
      </p:grpSp>
      <p:sp>
        <p:nvSpPr>
          <p:cNvPr id="14" name="Rectangle 13"/>
          <p:cNvSpPr/>
          <p:nvPr/>
        </p:nvSpPr>
        <p:spPr>
          <a:xfrm>
            <a:off x="2332663" y="6389188"/>
            <a:ext cx="7445247" cy="4196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dirty="0" smtClean="0"/>
              <a:t>Garrett et </a:t>
            </a:r>
            <a:r>
              <a:rPr lang="en-US" sz="1200" dirty="0"/>
              <a:t>al., </a:t>
            </a:r>
            <a:r>
              <a:rPr lang="en-US" sz="1200" i="1" dirty="0" err="1" smtClean="0"/>
              <a:t>BioRxiv</a:t>
            </a:r>
            <a:r>
              <a:rPr lang="en-US" sz="1200" dirty="0" smtClean="0"/>
              <a:t>, 2019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706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9201" y="32247"/>
            <a:ext cx="10953598" cy="51954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Model of the Mouse Primary Visual Cortex (V1)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4178" y="6480720"/>
            <a:ext cx="797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Arkhipov et al., </a:t>
            </a:r>
            <a:r>
              <a:rPr lang="en-US" sz="1200" i="1" dirty="0"/>
              <a:t>PLOS Comp. Bio.</a:t>
            </a:r>
            <a:r>
              <a:rPr lang="en-US" sz="1200" dirty="0"/>
              <a:t>, 2018; Billeh et al., </a:t>
            </a:r>
            <a:r>
              <a:rPr lang="en-US" sz="1200" i="1" dirty="0" err="1"/>
              <a:t>BioRxiv</a:t>
            </a:r>
            <a:r>
              <a:rPr lang="en-US" sz="1200" dirty="0"/>
              <a:t>, 2019</a:t>
            </a:r>
            <a:endParaRPr lang="en-US" sz="1200" b="1" u="sng" dirty="0">
              <a:solidFill>
                <a:srgbClr val="004E7D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40959" y="613317"/>
            <a:ext cx="2728902" cy="2710027"/>
            <a:chOff x="115976" y="593818"/>
            <a:chExt cx="3475165" cy="3451131"/>
          </a:xfrm>
        </p:grpSpPr>
        <p:pic>
          <p:nvPicPr>
            <p:cNvPr id="46" name="Picture 10" descr="image00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" r="1905"/>
            <a:stretch/>
          </p:blipFill>
          <p:spPr bwMode="auto">
            <a:xfrm>
              <a:off x="115976" y="593818"/>
              <a:ext cx="3442448" cy="3451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3203597" y="2600557"/>
              <a:ext cx="387544" cy="20734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solidFill>
                    <a:schemeClr val="bg1">
                      <a:lumMod val="65000"/>
                    </a:schemeClr>
                  </a:solidFill>
                </a:rPr>
                <a:t>LGN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40194" y="2363235"/>
            <a:ext cx="2755844" cy="3906319"/>
            <a:chOff x="840194" y="2363235"/>
            <a:chExt cx="2755844" cy="3906319"/>
          </a:xfrm>
        </p:grpSpPr>
        <p:pic>
          <p:nvPicPr>
            <p:cNvPr id="43" name="Picture 42" descr="cortical_areas_and_model_dimensions_v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65" y="3414941"/>
              <a:ext cx="2721784" cy="2854613"/>
            </a:xfrm>
            <a:prstGeom prst="rect">
              <a:avLst/>
            </a:prstGeom>
          </p:spPr>
        </p:pic>
        <p:sp>
          <p:nvSpPr>
            <p:cNvPr id="84" name="Rectangle 83"/>
            <p:cNvSpPr/>
            <p:nvPr/>
          </p:nvSpPr>
          <p:spPr>
            <a:xfrm>
              <a:off x="1062167" y="2363235"/>
              <a:ext cx="646337" cy="6232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40194" y="3395940"/>
              <a:ext cx="2755844" cy="28646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flipH="1">
              <a:off x="840194" y="2363235"/>
              <a:ext cx="221973" cy="10629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708504" y="2363235"/>
              <a:ext cx="1887534" cy="103270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99341" y="703719"/>
            <a:ext cx="7950091" cy="5083842"/>
            <a:chOff x="4099341" y="703719"/>
            <a:chExt cx="7950091" cy="5083842"/>
          </a:xfrm>
        </p:grpSpPr>
        <p:grpSp>
          <p:nvGrpSpPr>
            <p:cNvPr id="7" name="Group 6"/>
            <p:cNvGrpSpPr/>
            <p:nvPr/>
          </p:nvGrpSpPr>
          <p:grpSpPr>
            <a:xfrm>
              <a:off x="4099341" y="841629"/>
              <a:ext cx="7759811" cy="3643898"/>
              <a:chOff x="1101584" y="2189124"/>
              <a:chExt cx="8868406" cy="4164478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 rotWithShape="1">
              <a:blip r:embed="rId5"/>
              <a:srcRect l="26795" t="8265" r="15954" b="5412"/>
              <a:stretch/>
            </p:blipFill>
            <p:spPr>
              <a:xfrm>
                <a:off x="1101584" y="2189124"/>
                <a:ext cx="4419171" cy="4164478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 rotWithShape="1">
              <a:blip r:embed="rId6"/>
              <a:srcRect l="27353" t="5249" r="15694" b="5369"/>
              <a:stretch/>
            </p:blipFill>
            <p:spPr>
              <a:xfrm>
                <a:off x="5724392" y="2189124"/>
                <a:ext cx="4245598" cy="4164478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4230545" y="4500093"/>
              <a:ext cx="7818887" cy="128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230,924</a:t>
              </a:r>
              <a:r>
                <a:rPr lang="en-US" dirty="0"/>
                <a:t> cells total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17 cell classes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One-to-one </a:t>
              </a:r>
              <a:r>
                <a:rPr lang="en-US" dirty="0"/>
                <a:t>mapping between the biophysical and point-neuron models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128261" y="703719"/>
              <a:ext cx="1685226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rgbClr val="FF0000"/>
                  </a:solidFill>
                </a:rPr>
                <a:t>Biophysical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133708" y="703719"/>
              <a:ext cx="1685226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rgbClr val="FF0000"/>
                  </a:solidFill>
                </a:rPr>
                <a:t>Point-neuron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09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9201" y="47154"/>
            <a:ext cx="10953598" cy="76066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4781"/>
                </a:solidFill>
              </a:rPr>
              <a:t>Models of Individual Neurons</a:t>
            </a:r>
            <a:br>
              <a:rPr lang="en-US" sz="3200" dirty="0">
                <a:solidFill>
                  <a:srgbClr val="004781"/>
                </a:solidFill>
              </a:rPr>
            </a:br>
            <a:r>
              <a:rPr lang="en-US" sz="3200" dirty="0">
                <a:solidFill>
                  <a:srgbClr val="004781"/>
                </a:solidFill>
              </a:rPr>
              <a:t>Allen Cell Types Database: </a:t>
            </a:r>
            <a:r>
              <a:rPr lang="en-US" sz="3200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celltypes.brain-map.org</a:t>
            </a:r>
            <a:endParaRPr lang="en-US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4178" y="6480720"/>
            <a:ext cx="797781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Gouwens et al., </a:t>
            </a:r>
            <a:r>
              <a:rPr lang="en-US" sz="1200" i="1" dirty="0"/>
              <a:t>Nature Comm</a:t>
            </a:r>
            <a:r>
              <a:rPr lang="en-US" sz="1200" dirty="0"/>
              <a:t>., 2018; </a:t>
            </a:r>
            <a:r>
              <a:rPr lang="da-DK" sz="1200" dirty="0"/>
              <a:t>Teeter et al., </a:t>
            </a:r>
            <a:r>
              <a:rPr lang="da-DK" sz="1200" i="1" dirty="0"/>
              <a:t>Nature Comm</a:t>
            </a:r>
            <a:r>
              <a:rPr lang="da-DK" sz="1200" dirty="0"/>
              <a:t>., 2018; </a:t>
            </a:r>
            <a:r>
              <a:rPr lang="en-US" sz="1200" dirty="0"/>
              <a:t>Gouwens et al., </a:t>
            </a:r>
            <a:r>
              <a:rPr lang="en-US" sz="1200" i="1" dirty="0"/>
              <a:t>Nature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r>
              <a:rPr lang="en-US" sz="1200" dirty="0"/>
              <a:t>, 2019</a:t>
            </a:r>
            <a:endParaRPr lang="en-US" sz="1200" b="1" u="sng" dirty="0">
              <a:solidFill>
                <a:srgbClr val="004E7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75" y="1863859"/>
            <a:ext cx="7087842" cy="4275984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7630111" y="995753"/>
            <a:ext cx="4181878" cy="5404144"/>
            <a:chOff x="7630111" y="995753"/>
            <a:chExt cx="4181878" cy="5404144"/>
          </a:xfrm>
        </p:grpSpPr>
        <p:grpSp>
          <p:nvGrpSpPr>
            <p:cNvPr id="48" name="Group 47"/>
            <p:cNvGrpSpPr/>
            <p:nvPr/>
          </p:nvGrpSpPr>
          <p:grpSpPr>
            <a:xfrm>
              <a:off x="8431360" y="1663013"/>
              <a:ext cx="2305582" cy="2232467"/>
              <a:chOff x="4170992" y="1309892"/>
              <a:chExt cx="2828813" cy="2739106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0992" y="1309892"/>
                <a:ext cx="2828813" cy="2739106"/>
              </a:xfrm>
              <a:prstGeom prst="rect">
                <a:avLst/>
              </a:prstGeom>
            </p:spPr>
          </p:pic>
          <p:sp>
            <p:nvSpPr>
              <p:cNvPr id="81" name="Freeform 80"/>
              <p:cNvSpPr/>
              <p:nvPr/>
            </p:nvSpPr>
            <p:spPr>
              <a:xfrm rot="19800000">
                <a:off x="5926370" y="3275907"/>
                <a:ext cx="30471" cy="296583"/>
              </a:xfrm>
              <a:custGeom>
                <a:avLst/>
                <a:gdLst>
                  <a:gd name="connsiteX0" fmla="*/ 30471 w 30471"/>
                  <a:gd name="connsiteY0" fmla="*/ 0 h 296583"/>
                  <a:gd name="connsiteX1" fmla="*/ 52 w 30471"/>
                  <a:gd name="connsiteY1" fmla="*/ 79850 h 296583"/>
                  <a:gd name="connsiteX2" fmla="*/ 22866 w 30471"/>
                  <a:gd name="connsiteY2" fmla="*/ 209129 h 296583"/>
                  <a:gd name="connsiteX3" fmla="*/ 11459 w 30471"/>
                  <a:gd name="connsiteY3" fmla="*/ 296583 h 29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71" h="296583">
                    <a:moveTo>
                      <a:pt x="30471" y="0"/>
                    </a:moveTo>
                    <a:cubicBezTo>
                      <a:pt x="15895" y="22497"/>
                      <a:pt x="1319" y="44995"/>
                      <a:pt x="52" y="79850"/>
                    </a:cubicBezTo>
                    <a:cubicBezTo>
                      <a:pt x="-1215" y="114705"/>
                      <a:pt x="20965" y="173007"/>
                      <a:pt x="22866" y="209129"/>
                    </a:cubicBezTo>
                    <a:cubicBezTo>
                      <a:pt x="24767" y="245251"/>
                      <a:pt x="18113" y="270917"/>
                      <a:pt x="11459" y="296583"/>
                    </a:cubicBezTo>
                  </a:path>
                </a:pathLst>
              </a:custGeom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752470" y="3146709"/>
                <a:ext cx="174916" cy="174916"/>
              </a:xfrm>
              <a:prstGeom prst="ellipse">
                <a:avLst/>
              </a:pr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2332" y="4076740"/>
              <a:ext cx="2305582" cy="2232467"/>
            </a:xfrm>
            <a:prstGeom prst="rect">
              <a:avLst/>
            </a:prstGeom>
            <a:effectLst/>
          </p:spPr>
        </p:pic>
        <p:grpSp>
          <p:nvGrpSpPr>
            <p:cNvPr id="50" name="Group 49"/>
            <p:cNvGrpSpPr/>
            <p:nvPr/>
          </p:nvGrpSpPr>
          <p:grpSpPr>
            <a:xfrm rot="1450996" flipH="1">
              <a:off x="8806518" y="4119597"/>
              <a:ext cx="2159070" cy="2280300"/>
              <a:chOff x="4180395" y="4144119"/>
              <a:chExt cx="2587850" cy="2460488"/>
            </a:xfrm>
          </p:grpSpPr>
          <p:sp>
            <p:nvSpPr>
              <p:cNvPr id="59" name="Freeform 14"/>
              <p:cNvSpPr/>
              <p:nvPr/>
            </p:nvSpPr>
            <p:spPr>
              <a:xfrm>
                <a:off x="5393247" y="4144119"/>
                <a:ext cx="250619" cy="1610251"/>
              </a:xfrm>
              <a:custGeom>
                <a:avLst/>
                <a:gdLst>
                  <a:gd name="connsiteX0" fmla="*/ 243070 w 250619"/>
                  <a:gd name="connsiteY0" fmla="*/ 0 h 1610251"/>
                  <a:gd name="connsiteX1" fmla="*/ 249147 w 250619"/>
                  <a:gd name="connsiteY1" fmla="*/ 188369 h 1610251"/>
                  <a:gd name="connsiteX2" fmla="*/ 218763 w 250619"/>
                  <a:gd name="connsiteY2" fmla="*/ 322050 h 1610251"/>
                  <a:gd name="connsiteX3" fmla="*/ 224840 w 250619"/>
                  <a:gd name="connsiteY3" fmla="*/ 498266 h 1610251"/>
                  <a:gd name="connsiteX4" fmla="*/ 224840 w 250619"/>
                  <a:gd name="connsiteY4" fmla="*/ 650177 h 1610251"/>
                  <a:gd name="connsiteX5" fmla="*/ 157995 w 250619"/>
                  <a:gd name="connsiteY5" fmla="*/ 826393 h 1610251"/>
                  <a:gd name="connsiteX6" fmla="*/ 157995 w 250619"/>
                  <a:gd name="connsiteY6" fmla="*/ 978303 h 1610251"/>
                  <a:gd name="connsiteX7" fmla="*/ 127612 w 250619"/>
                  <a:gd name="connsiteY7" fmla="*/ 1215284 h 1610251"/>
                  <a:gd name="connsiteX8" fmla="*/ 36460 w 250619"/>
                  <a:gd name="connsiteY8" fmla="*/ 1464417 h 1610251"/>
                  <a:gd name="connsiteX9" fmla="*/ 0 w 250619"/>
                  <a:gd name="connsiteY9" fmla="*/ 1610251 h 1610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619" h="1610251">
                    <a:moveTo>
                      <a:pt x="243070" y="0"/>
                    </a:moveTo>
                    <a:cubicBezTo>
                      <a:pt x="248134" y="67347"/>
                      <a:pt x="253198" y="134694"/>
                      <a:pt x="249147" y="188369"/>
                    </a:cubicBezTo>
                    <a:cubicBezTo>
                      <a:pt x="245096" y="242044"/>
                      <a:pt x="222814" y="270401"/>
                      <a:pt x="218763" y="322050"/>
                    </a:cubicBezTo>
                    <a:cubicBezTo>
                      <a:pt x="214712" y="373699"/>
                      <a:pt x="223827" y="443578"/>
                      <a:pt x="224840" y="498266"/>
                    </a:cubicBezTo>
                    <a:cubicBezTo>
                      <a:pt x="225853" y="552954"/>
                      <a:pt x="235981" y="595489"/>
                      <a:pt x="224840" y="650177"/>
                    </a:cubicBezTo>
                    <a:cubicBezTo>
                      <a:pt x="213699" y="704865"/>
                      <a:pt x="169136" y="771705"/>
                      <a:pt x="157995" y="826393"/>
                    </a:cubicBezTo>
                    <a:cubicBezTo>
                      <a:pt x="146854" y="881081"/>
                      <a:pt x="163059" y="913488"/>
                      <a:pt x="157995" y="978303"/>
                    </a:cubicBezTo>
                    <a:cubicBezTo>
                      <a:pt x="152931" y="1043118"/>
                      <a:pt x="147868" y="1134265"/>
                      <a:pt x="127612" y="1215284"/>
                    </a:cubicBezTo>
                    <a:cubicBezTo>
                      <a:pt x="107356" y="1296303"/>
                      <a:pt x="57729" y="1398589"/>
                      <a:pt x="36460" y="1464417"/>
                    </a:cubicBezTo>
                    <a:cubicBezTo>
                      <a:pt x="15191" y="1530245"/>
                      <a:pt x="0" y="1610251"/>
                      <a:pt x="0" y="1610251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15"/>
              <p:cNvSpPr/>
              <p:nvPr/>
            </p:nvSpPr>
            <p:spPr>
              <a:xfrm>
                <a:off x="5327132" y="4276659"/>
                <a:ext cx="333498" cy="766771"/>
              </a:xfrm>
              <a:custGeom>
                <a:avLst/>
                <a:gdLst>
                  <a:gd name="connsiteX0" fmla="*/ 0 w 322074"/>
                  <a:gd name="connsiteY0" fmla="*/ 0 h 631948"/>
                  <a:gd name="connsiteX1" fmla="*/ 109382 w 322074"/>
                  <a:gd name="connsiteY1" fmla="*/ 164064 h 631948"/>
                  <a:gd name="connsiteX2" fmla="*/ 200533 w 322074"/>
                  <a:gd name="connsiteY2" fmla="*/ 346356 h 631948"/>
                  <a:gd name="connsiteX3" fmla="*/ 322068 w 322074"/>
                  <a:gd name="connsiteY3" fmla="*/ 467885 h 631948"/>
                  <a:gd name="connsiteX4" fmla="*/ 206610 w 322074"/>
                  <a:gd name="connsiteY4" fmla="*/ 631948 h 6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074" h="631948">
                    <a:moveTo>
                      <a:pt x="0" y="0"/>
                    </a:moveTo>
                    <a:cubicBezTo>
                      <a:pt x="37980" y="53169"/>
                      <a:pt x="75960" y="106338"/>
                      <a:pt x="109382" y="164064"/>
                    </a:cubicBezTo>
                    <a:cubicBezTo>
                      <a:pt x="142804" y="221790"/>
                      <a:pt x="165085" y="295719"/>
                      <a:pt x="200533" y="346356"/>
                    </a:cubicBezTo>
                    <a:cubicBezTo>
                      <a:pt x="235981" y="396993"/>
                      <a:pt x="321055" y="420286"/>
                      <a:pt x="322068" y="467885"/>
                    </a:cubicBezTo>
                    <a:cubicBezTo>
                      <a:pt x="323081" y="515484"/>
                      <a:pt x="206610" y="631948"/>
                      <a:pt x="206610" y="631948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16"/>
              <p:cNvSpPr/>
              <p:nvPr/>
            </p:nvSpPr>
            <p:spPr>
              <a:xfrm>
                <a:off x="5521045" y="4927649"/>
                <a:ext cx="315991" cy="157756"/>
              </a:xfrm>
              <a:custGeom>
                <a:avLst/>
                <a:gdLst>
                  <a:gd name="connsiteX0" fmla="*/ 315991 w 315991"/>
                  <a:gd name="connsiteY0" fmla="*/ 5846 h 157756"/>
                  <a:gd name="connsiteX1" fmla="*/ 249147 w 315991"/>
                  <a:gd name="connsiteY1" fmla="*/ 5846 h 157756"/>
                  <a:gd name="connsiteX2" fmla="*/ 157995 w 315991"/>
                  <a:gd name="connsiteY2" fmla="*/ 66610 h 157756"/>
                  <a:gd name="connsiteX3" fmla="*/ 0 w 315991"/>
                  <a:gd name="connsiteY3" fmla="*/ 157756 h 15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5991" h="157756">
                    <a:moveTo>
                      <a:pt x="315991" y="5846"/>
                    </a:moveTo>
                    <a:cubicBezTo>
                      <a:pt x="295735" y="782"/>
                      <a:pt x="275480" y="-4281"/>
                      <a:pt x="249147" y="5846"/>
                    </a:cubicBezTo>
                    <a:cubicBezTo>
                      <a:pt x="222814" y="15973"/>
                      <a:pt x="199519" y="41292"/>
                      <a:pt x="157995" y="66610"/>
                    </a:cubicBezTo>
                    <a:cubicBezTo>
                      <a:pt x="116471" y="91928"/>
                      <a:pt x="0" y="157756"/>
                      <a:pt x="0" y="157756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17"/>
              <p:cNvSpPr/>
              <p:nvPr/>
            </p:nvSpPr>
            <p:spPr>
              <a:xfrm>
                <a:off x="5448148" y="5415721"/>
                <a:ext cx="829603" cy="157305"/>
              </a:xfrm>
              <a:custGeom>
                <a:avLst/>
                <a:gdLst>
                  <a:gd name="connsiteX0" fmla="*/ 893284 w 893284"/>
                  <a:gd name="connsiteY0" fmla="*/ 0 h 213950"/>
                  <a:gd name="connsiteX1" fmla="*/ 735288 w 893284"/>
                  <a:gd name="connsiteY1" fmla="*/ 97223 h 213950"/>
                  <a:gd name="connsiteX2" fmla="*/ 279531 w 893284"/>
                  <a:gd name="connsiteY2" fmla="*/ 200522 h 213950"/>
                  <a:gd name="connsiteX3" fmla="*/ 0 w 893284"/>
                  <a:gd name="connsiteY3" fmla="*/ 212675 h 21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284" h="213950">
                    <a:moveTo>
                      <a:pt x="893284" y="0"/>
                    </a:moveTo>
                    <a:cubicBezTo>
                      <a:pt x="865432" y="31901"/>
                      <a:pt x="837580" y="63803"/>
                      <a:pt x="735288" y="97223"/>
                    </a:cubicBezTo>
                    <a:cubicBezTo>
                      <a:pt x="632996" y="130643"/>
                      <a:pt x="402079" y="181280"/>
                      <a:pt x="279531" y="200522"/>
                    </a:cubicBezTo>
                    <a:cubicBezTo>
                      <a:pt x="156983" y="219764"/>
                      <a:pt x="0" y="212675"/>
                      <a:pt x="0" y="212675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49"/>
              <p:cNvSpPr/>
              <p:nvPr/>
            </p:nvSpPr>
            <p:spPr>
              <a:xfrm>
                <a:off x="4542816" y="5614304"/>
                <a:ext cx="865813" cy="96781"/>
              </a:xfrm>
              <a:custGeom>
                <a:avLst/>
                <a:gdLst>
                  <a:gd name="connsiteX0" fmla="*/ 0 w 923667"/>
                  <a:gd name="connsiteY0" fmla="*/ 0 h 73392"/>
                  <a:gd name="connsiteX1" fmla="*/ 364605 w 923667"/>
                  <a:gd name="connsiteY1" fmla="*/ 18230 h 73392"/>
                  <a:gd name="connsiteX2" fmla="*/ 480063 w 923667"/>
                  <a:gd name="connsiteY2" fmla="*/ 18230 h 73392"/>
                  <a:gd name="connsiteX3" fmla="*/ 522601 w 923667"/>
                  <a:gd name="connsiteY3" fmla="*/ 48612 h 73392"/>
                  <a:gd name="connsiteX4" fmla="*/ 583368 w 923667"/>
                  <a:gd name="connsiteY4" fmla="*/ 18230 h 73392"/>
                  <a:gd name="connsiteX5" fmla="*/ 765671 w 923667"/>
                  <a:gd name="connsiteY5" fmla="*/ 54688 h 73392"/>
                  <a:gd name="connsiteX6" fmla="*/ 808208 w 923667"/>
                  <a:gd name="connsiteY6" fmla="*/ 72917 h 73392"/>
                  <a:gd name="connsiteX7" fmla="*/ 923667 w 923667"/>
                  <a:gd name="connsiteY7" fmla="*/ 36459 h 73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3667" h="73392">
                    <a:moveTo>
                      <a:pt x="0" y="0"/>
                    </a:moveTo>
                    <a:lnTo>
                      <a:pt x="364605" y="18230"/>
                    </a:lnTo>
                    <a:cubicBezTo>
                      <a:pt x="444615" y="21268"/>
                      <a:pt x="453730" y="13166"/>
                      <a:pt x="480063" y="18230"/>
                    </a:cubicBezTo>
                    <a:cubicBezTo>
                      <a:pt x="506396" y="23294"/>
                      <a:pt x="505384" y="48612"/>
                      <a:pt x="522601" y="48612"/>
                    </a:cubicBezTo>
                    <a:cubicBezTo>
                      <a:pt x="539818" y="48612"/>
                      <a:pt x="542856" y="17217"/>
                      <a:pt x="583368" y="18230"/>
                    </a:cubicBezTo>
                    <a:cubicBezTo>
                      <a:pt x="623880" y="19243"/>
                      <a:pt x="728198" y="45574"/>
                      <a:pt x="765671" y="54688"/>
                    </a:cubicBezTo>
                    <a:cubicBezTo>
                      <a:pt x="803144" y="63802"/>
                      <a:pt x="781875" y="75955"/>
                      <a:pt x="808208" y="72917"/>
                    </a:cubicBezTo>
                    <a:cubicBezTo>
                      <a:pt x="834541" y="69879"/>
                      <a:pt x="879104" y="53169"/>
                      <a:pt x="923667" y="36459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50"/>
              <p:cNvSpPr/>
              <p:nvPr/>
            </p:nvSpPr>
            <p:spPr>
              <a:xfrm>
                <a:off x="5435784" y="5626765"/>
                <a:ext cx="437527" cy="26977"/>
              </a:xfrm>
              <a:custGeom>
                <a:avLst/>
                <a:gdLst>
                  <a:gd name="connsiteX0" fmla="*/ 437527 w 437527"/>
                  <a:gd name="connsiteY0" fmla="*/ 6077 h 26977"/>
                  <a:gd name="connsiteX1" fmla="*/ 230917 w 437527"/>
                  <a:gd name="connsiteY1" fmla="*/ 24306 h 26977"/>
                  <a:gd name="connsiteX2" fmla="*/ 97228 w 437527"/>
                  <a:gd name="connsiteY2" fmla="*/ 24306 h 26977"/>
                  <a:gd name="connsiteX3" fmla="*/ 0 w 437527"/>
                  <a:gd name="connsiteY3" fmla="*/ 0 h 2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527" h="26977">
                    <a:moveTo>
                      <a:pt x="437527" y="6077"/>
                    </a:moveTo>
                    <a:cubicBezTo>
                      <a:pt x="362580" y="13672"/>
                      <a:pt x="287633" y="21268"/>
                      <a:pt x="230917" y="24306"/>
                    </a:cubicBezTo>
                    <a:cubicBezTo>
                      <a:pt x="174201" y="27344"/>
                      <a:pt x="135714" y="28357"/>
                      <a:pt x="97228" y="24306"/>
                    </a:cubicBezTo>
                    <a:cubicBezTo>
                      <a:pt x="58742" y="20255"/>
                      <a:pt x="0" y="0"/>
                      <a:pt x="0" y="0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51"/>
              <p:cNvSpPr/>
              <p:nvPr/>
            </p:nvSpPr>
            <p:spPr>
              <a:xfrm>
                <a:off x="5088627" y="5274333"/>
                <a:ext cx="195238" cy="510419"/>
              </a:xfrm>
              <a:custGeom>
                <a:avLst/>
                <a:gdLst>
                  <a:gd name="connsiteX0" fmla="*/ 55473 w 195238"/>
                  <a:gd name="connsiteY0" fmla="*/ 0 h 510419"/>
                  <a:gd name="connsiteX1" fmla="*/ 782 w 195238"/>
                  <a:gd name="connsiteY1" fmla="*/ 60764 h 510419"/>
                  <a:gd name="connsiteX2" fmla="*/ 91933 w 195238"/>
                  <a:gd name="connsiteY2" fmla="*/ 334203 h 510419"/>
                  <a:gd name="connsiteX3" fmla="*/ 195238 w 195238"/>
                  <a:gd name="connsiteY3" fmla="*/ 510419 h 5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238" h="510419">
                    <a:moveTo>
                      <a:pt x="55473" y="0"/>
                    </a:moveTo>
                    <a:cubicBezTo>
                      <a:pt x="25089" y="2532"/>
                      <a:pt x="-5295" y="5064"/>
                      <a:pt x="782" y="60764"/>
                    </a:cubicBezTo>
                    <a:cubicBezTo>
                      <a:pt x="6859" y="116464"/>
                      <a:pt x="59524" y="259261"/>
                      <a:pt x="91933" y="334203"/>
                    </a:cubicBezTo>
                    <a:cubicBezTo>
                      <a:pt x="124342" y="409145"/>
                      <a:pt x="159790" y="459782"/>
                      <a:pt x="195238" y="510419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52"/>
              <p:cNvSpPr/>
              <p:nvPr/>
            </p:nvSpPr>
            <p:spPr>
              <a:xfrm>
                <a:off x="5429707" y="5426243"/>
                <a:ext cx="425373" cy="414731"/>
              </a:xfrm>
              <a:custGeom>
                <a:avLst/>
                <a:gdLst>
                  <a:gd name="connsiteX0" fmla="*/ 425373 w 425373"/>
                  <a:gd name="connsiteY0" fmla="*/ 0 h 414731"/>
                  <a:gd name="connsiteX1" fmla="*/ 358529 w 425373"/>
                  <a:gd name="connsiteY1" fmla="*/ 194446 h 414731"/>
                  <a:gd name="connsiteX2" fmla="*/ 206610 w 425373"/>
                  <a:gd name="connsiteY2" fmla="*/ 340280 h 414731"/>
                  <a:gd name="connsiteX3" fmla="*/ 115459 w 425373"/>
                  <a:gd name="connsiteY3" fmla="*/ 413197 h 414731"/>
                  <a:gd name="connsiteX4" fmla="*/ 0 w 425373"/>
                  <a:gd name="connsiteY4" fmla="*/ 382815 h 414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5373" h="414731">
                    <a:moveTo>
                      <a:pt x="425373" y="0"/>
                    </a:moveTo>
                    <a:cubicBezTo>
                      <a:pt x="410181" y="68866"/>
                      <a:pt x="394989" y="137733"/>
                      <a:pt x="358529" y="194446"/>
                    </a:cubicBezTo>
                    <a:cubicBezTo>
                      <a:pt x="322069" y="251159"/>
                      <a:pt x="247122" y="303822"/>
                      <a:pt x="206610" y="340280"/>
                    </a:cubicBezTo>
                    <a:cubicBezTo>
                      <a:pt x="166098" y="376738"/>
                      <a:pt x="149894" y="406108"/>
                      <a:pt x="115459" y="413197"/>
                    </a:cubicBezTo>
                    <a:cubicBezTo>
                      <a:pt x="81024" y="420286"/>
                      <a:pt x="40512" y="401550"/>
                      <a:pt x="0" y="382815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53"/>
              <p:cNvSpPr/>
              <p:nvPr/>
            </p:nvSpPr>
            <p:spPr>
              <a:xfrm>
                <a:off x="5423632" y="5766353"/>
                <a:ext cx="1063702" cy="369927"/>
              </a:xfrm>
              <a:custGeom>
                <a:avLst/>
                <a:gdLst>
                  <a:gd name="connsiteX0" fmla="*/ 1282195 w 1282195"/>
                  <a:gd name="connsiteY0" fmla="*/ 358680 h 358680"/>
                  <a:gd name="connsiteX1" fmla="*/ 1105969 w 1282195"/>
                  <a:gd name="connsiteY1" fmla="*/ 115623 h 358680"/>
                  <a:gd name="connsiteX2" fmla="*/ 802132 w 1282195"/>
                  <a:gd name="connsiteY2" fmla="*/ 67012 h 358680"/>
                  <a:gd name="connsiteX3" fmla="*/ 552984 w 1282195"/>
                  <a:gd name="connsiteY3" fmla="*/ 42706 h 358680"/>
                  <a:gd name="connsiteX4" fmla="*/ 157995 w 1282195"/>
                  <a:gd name="connsiteY4" fmla="*/ 171 h 358680"/>
                  <a:gd name="connsiteX5" fmla="*/ 0 w 1282195"/>
                  <a:gd name="connsiteY5" fmla="*/ 30553 h 35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2195" h="358680">
                    <a:moveTo>
                      <a:pt x="1282195" y="358680"/>
                    </a:moveTo>
                    <a:cubicBezTo>
                      <a:pt x="1234087" y="261457"/>
                      <a:pt x="1185979" y="164234"/>
                      <a:pt x="1105969" y="115623"/>
                    </a:cubicBezTo>
                    <a:cubicBezTo>
                      <a:pt x="1025959" y="67012"/>
                      <a:pt x="894296" y="79165"/>
                      <a:pt x="802132" y="67012"/>
                    </a:cubicBezTo>
                    <a:cubicBezTo>
                      <a:pt x="709968" y="54859"/>
                      <a:pt x="552984" y="42706"/>
                      <a:pt x="552984" y="42706"/>
                    </a:cubicBezTo>
                    <a:cubicBezTo>
                      <a:pt x="445628" y="31566"/>
                      <a:pt x="250159" y="2196"/>
                      <a:pt x="157995" y="171"/>
                    </a:cubicBezTo>
                    <a:cubicBezTo>
                      <a:pt x="65831" y="-1854"/>
                      <a:pt x="32915" y="14349"/>
                      <a:pt x="0" y="30553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54"/>
              <p:cNvSpPr/>
              <p:nvPr/>
            </p:nvSpPr>
            <p:spPr>
              <a:xfrm>
                <a:off x="4180395" y="5745568"/>
                <a:ext cx="1184968" cy="73215"/>
              </a:xfrm>
              <a:custGeom>
                <a:avLst/>
                <a:gdLst>
                  <a:gd name="connsiteX0" fmla="*/ 0 w 1184968"/>
                  <a:gd name="connsiteY0" fmla="*/ 54726 h 73215"/>
                  <a:gd name="connsiteX1" fmla="*/ 170149 w 1184968"/>
                  <a:gd name="connsiteY1" fmla="*/ 72955 h 73215"/>
                  <a:gd name="connsiteX2" fmla="*/ 224840 w 1184968"/>
                  <a:gd name="connsiteY2" fmla="*/ 42573 h 73215"/>
                  <a:gd name="connsiteX3" fmla="*/ 425373 w 1184968"/>
                  <a:gd name="connsiteY3" fmla="*/ 6114 h 73215"/>
                  <a:gd name="connsiteX4" fmla="*/ 516525 w 1184968"/>
                  <a:gd name="connsiteY4" fmla="*/ 6114 h 73215"/>
                  <a:gd name="connsiteX5" fmla="*/ 619829 w 1184968"/>
                  <a:gd name="connsiteY5" fmla="*/ 12191 h 73215"/>
                  <a:gd name="connsiteX6" fmla="*/ 759595 w 1184968"/>
                  <a:gd name="connsiteY6" fmla="*/ 72955 h 73215"/>
                  <a:gd name="connsiteX7" fmla="*/ 917590 w 1184968"/>
                  <a:gd name="connsiteY7" fmla="*/ 24344 h 73215"/>
                  <a:gd name="connsiteX8" fmla="*/ 1093816 w 1184968"/>
                  <a:gd name="connsiteY8" fmla="*/ 38 h 73215"/>
                  <a:gd name="connsiteX9" fmla="*/ 1184968 w 1184968"/>
                  <a:gd name="connsiteY9" fmla="*/ 18267 h 7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4968" h="73215">
                    <a:moveTo>
                      <a:pt x="0" y="54726"/>
                    </a:moveTo>
                    <a:cubicBezTo>
                      <a:pt x="66338" y="64853"/>
                      <a:pt x="132676" y="74981"/>
                      <a:pt x="170149" y="72955"/>
                    </a:cubicBezTo>
                    <a:cubicBezTo>
                      <a:pt x="207622" y="70930"/>
                      <a:pt x="182303" y="53713"/>
                      <a:pt x="224840" y="42573"/>
                    </a:cubicBezTo>
                    <a:cubicBezTo>
                      <a:pt x="267377" y="31433"/>
                      <a:pt x="376759" y="12191"/>
                      <a:pt x="425373" y="6114"/>
                    </a:cubicBezTo>
                    <a:cubicBezTo>
                      <a:pt x="473987" y="37"/>
                      <a:pt x="484116" y="5101"/>
                      <a:pt x="516525" y="6114"/>
                    </a:cubicBezTo>
                    <a:cubicBezTo>
                      <a:pt x="548934" y="7127"/>
                      <a:pt x="579317" y="1051"/>
                      <a:pt x="619829" y="12191"/>
                    </a:cubicBezTo>
                    <a:cubicBezTo>
                      <a:pt x="660341" y="23331"/>
                      <a:pt x="709968" y="70930"/>
                      <a:pt x="759595" y="72955"/>
                    </a:cubicBezTo>
                    <a:cubicBezTo>
                      <a:pt x="809222" y="74980"/>
                      <a:pt x="861887" y="36497"/>
                      <a:pt x="917590" y="24344"/>
                    </a:cubicBezTo>
                    <a:cubicBezTo>
                      <a:pt x="973293" y="12191"/>
                      <a:pt x="1049253" y="1051"/>
                      <a:pt x="1093816" y="38"/>
                    </a:cubicBezTo>
                    <a:cubicBezTo>
                      <a:pt x="1138379" y="-975"/>
                      <a:pt x="1184968" y="18267"/>
                      <a:pt x="1184968" y="18267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55"/>
              <p:cNvSpPr/>
              <p:nvPr/>
            </p:nvSpPr>
            <p:spPr>
              <a:xfrm>
                <a:off x="5885302" y="5796905"/>
                <a:ext cx="328307" cy="419273"/>
              </a:xfrm>
              <a:custGeom>
                <a:avLst/>
                <a:gdLst>
                  <a:gd name="connsiteX0" fmla="*/ 328307 w 328307"/>
                  <a:gd name="connsiteY0" fmla="*/ 419273 h 419273"/>
                  <a:gd name="connsiteX1" fmla="*/ 115620 w 328307"/>
                  <a:gd name="connsiteY1" fmla="*/ 188369 h 419273"/>
                  <a:gd name="connsiteX2" fmla="*/ 18392 w 328307"/>
                  <a:gd name="connsiteY2" fmla="*/ 60764 h 419273"/>
                  <a:gd name="connsiteX3" fmla="*/ 162 w 328307"/>
                  <a:gd name="connsiteY3" fmla="*/ 0 h 41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8307" h="419273">
                    <a:moveTo>
                      <a:pt x="328307" y="419273"/>
                    </a:moveTo>
                    <a:cubicBezTo>
                      <a:pt x="247789" y="333696"/>
                      <a:pt x="167272" y="248120"/>
                      <a:pt x="115620" y="188369"/>
                    </a:cubicBezTo>
                    <a:cubicBezTo>
                      <a:pt x="63968" y="128618"/>
                      <a:pt x="37635" y="92159"/>
                      <a:pt x="18392" y="60764"/>
                    </a:cubicBezTo>
                    <a:cubicBezTo>
                      <a:pt x="-851" y="29369"/>
                      <a:pt x="-345" y="14684"/>
                      <a:pt x="162" y="0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56"/>
              <p:cNvSpPr/>
              <p:nvPr/>
            </p:nvSpPr>
            <p:spPr>
              <a:xfrm>
                <a:off x="4724804" y="5772599"/>
                <a:ext cx="534754" cy="274933"/>
              </a:xfrm>
              <a:custGeom>
                <a:avLst/>
                <a:gdLst>
                  <a:gd name="connsiteX0" fmla="*/ 0 w 534754"/>
                  <a:gd name="connsiteY0" fmla="*/ 261286 h 274933"/>
                  <a:gd name="connsiteX1" fmla="*/ 91151 w 534754"/>
                  <a:gd name="connsiteY1" fmla="*/ 267363 h 274933"/>
                  <a:gd name="connsiteX2" fmla="*/ 224840 w 534754"/>
                  <a:gd name="connsiteY2" fmla="*/ 170140 h 274933"/>
                  <a:gd name="connsiteX3" fmla="*/ 285607 w 534754"/>
                  <a:gd name="connsiteY3" fmla="*/ 121529 h 274933"/>
                  <a:gd name="connsiteX4" fmla="*/ 443603 w 534754"/>
                  <a:gd name="connsiteY4" fmla="*/ 145834 h 274933"/>
                  <a:gd name="connsiteX5" fmla="*/ 534754 w 534754"/>
                  <a:gd name="connsiteY5" fmla="*/ 0 h 27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4754" h="274933">
                    <a:moveTo>
                      <a:pt x="0" y="261286"/>
                    </a:moveTo>
                    <a:cubicBezTo>
                      <a:pt x="26839" y="271920"/>
                      <a:pt x="53678" y="282554"/>
                      <a:pt x="91151" y="267363"/>
                    </a:cubicBezTo>
                    <a:cubicBezTo>
                      <a:pt x="128624" y="252172"/>
                      <a:pt x="192431" y="194446"/>
                      <a:pt x="224840" y="170140"/>
                    </a:cubicBezTo>
                    <a:cubicBezTo>
                      <a:pt x="257249" y="145834"/>
                      <a:pt x="249147" y="125580"/>
                      <a:pt x="285607" y="121529"/>
                    </a:cubicBezTo>
                    <a:cubicBezTo>
                      <a:pt x="322068" y="117478"/>
                      <a:pt x="402079" y="166089"/>
                      <a:pt x="443603" y="145834"/>
                    </a:cubicBezTo>
                    <a:cubicBezTo>
                      <a:pt x="485127" y="125579"/>
                      <a:pt x="534754" y="0"/>
                      <a:pt x="534754" y="0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57"/>
              <p:cNvSpPr/>
              <p:nvPr/>
            </p:nvSpPr>
            <p:spPr>
              <a:xfrm>
                <a:off x="4518194" y="5760447"/>
                <a:ext cx="747441" cy="510419"/>
              </a:xfrm>
              <a:custGeom>
                <a:avLst/>
                <a:gdLst>
                  <a:gd name="connsiteX0" fmla="*/ 0 w 747441"/>
                  <a:gd name="connsiteY0" fmla="*/ 510419 h 510419"/>
                  <a:gd name="connsiteX1" fmla="*/ 115458 w 747441"/>
                  <a:gd name="connsiteY1" fmla="*/ 449655 h 510419"/>
                  <a:gd name="connsiteX2" fmla="*/ 194456 w 747441"/>
                  <a:gd name="connsiteY2" fmla="*/ 370661 h 510419"/>
                  <a:gd name="connsiteX3" fmla="*/ 224840 w 747441"/>
                  <a:gd name="connsiteY3" fmla="*/ 401043 h 510419"/>
                  <a:gd name="connsiteX4" fmla="*/ 376759 w 747441"/>
                  <a:gd name="connsiteY4" fmla="*/ 309897 h 510419"/>
                  <a:gd name="connsiteX5" fmla="*/ 486140 w 747441"/>
                  <a:gd name="connsiteY5" fmla="*/ 194445 h 510419"/>
                  <a:gd name="connsiteX6" fmla="*/ 583368 w 747441"/>
                  <a:gd name="connsiteY6" fmla="*/ 91146 h 510419"/>
                  <a:gd name="connsiteX7" fmla="*/ 747441 w 747441"/>
                  <a:gd name="connsiteY7" fmla="*/ 0 h 5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7441" h="510419">
                    <a:moveTo>
                      <a:pt x="0" y="510419"/>
                    </a:moveTo>
                    <a:cubicBezTo>
                      <a:pt x="41524" y="491683"/>
                      <a:pt x="83049" y="472948"/>
                      <a:pt x="115458" y="449655"/>
                    </a:cubicBezTo>
                    <a:cubicBezTo>
                      <a:pt x="147867" y="426362"/>
                      <a:pt x="176226" y="378763"/>
                      <a:pt x="194456" y="370661"/>
                    </a:cubicBezTo>
                    <a:cubicBezTo>
                      <a:pt x="212686" y="362559"/>
                      <a:pt x="194456" y="411170"/>
                      <a:pt x="224840" y="401043"/>
                    </a:cubicBezTo>
                    <a:cubicBezTo>
                      <a:pt x="255224" y="390916"/>
                      <a:pt x="333209" y="344330"/>
                      <a:pt x="376759" y="309897"/>
                    </a:cubicBezTo>
                    <a:cubicBezTo>
                      <a:pt x="420309" y="275464"/>
                      <a:pt x="486140" y="194445"/>
                      <a:pt x="486140" y="194445"/>
                    </a:cubicBezTo>
                    <a:cubicBezTo>
                      <a:pt x="520575" y="157986"/>
                      <a:pt x="539818" y="123553"/>
                      <a:pt x="583368" y="91146"/>
                    </a:cubicBezTo>
                    <a:cubicBezTo>
                      <a:pt x="626918" y="58738"/>
                      <a:pt x="747441" y="0"/>
                      <a:pt x="747441" y="0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58"/>
              <p:cNvSpPr/>
              <p:nvPr/>
            </p:nvSpPr>
            <p:spPr>
              <a:xfrm>
                <a:off x="5545167" y="5851593"/>
                <a:ext cx="1223078" cy="516307"/>
              </a:xfrm>
              <a:custGeom>
                <a:avLst/>
                <a:gdLst>
                  <a:gd name="connsiteX0" fmla="*/ 1415884 w 1415884"/>
                  <a:gd name="connsiteY0" fmla="*/ 552954 h 552954"/>
                  <a:gd name="connsiteX1" fmla="*/ 1057355 w 1415884"/>
                  <a:gd name="connsiteY1" fmla="*/ 413196 h 552954"/>
                  <a:gd name="connsiteX2" fmla="*/ 741364 w 1415884"/>
                  <a:gd name="connsiteY2" fmla="*/ 261286 h 552954"/>
                  <a:gd name="connsiteX3" fmla="*/ 510447 w 1415884"/>
                  <a:gd name="connsiteY3" fmla="*/ 151910 h 552954"/>
                  <a:gd name="connsiteX4" fmla="*/ 261300 w 1415884"/>
                  <a:gd name="connsiteY4" fmla="*/ 85070 h 552954"/>
                  <a:gd name="connsiteX5" fmla="*/ 0 w 1415884"/>
                  <a:gd name="connsiteY5" fmla="*/ 0 h 55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884" h="552954">
                    <a:moveTo>
                      <a:pt x="1415884" y="552954"/>
                    </a:moveTo>
                    <a:cubicBezTo>
                      <a:pt x="1292829" y="507380"/>
                      <a:pt x="1169775" y="461807"/>
                      <a:pt x="1057355" y="413196"/>
                    </a:cubicBezTo>
                    <a:cubicBezTo>
                      <a:pt x="944935" y="364585"/>
                      <a:pt x="741364" y="261286"/>
                      <a:pt x="741364" y="261286"/>
                    </a:cubicBezTo>
                    <a:cubicBezTo>
                      <a:pt x="650213" y="217738"/>
                      <a:pt x="590458" y="181279"/>
                      <a:pt x="510447" y="151910"/>
                    </a:cubicBezTo>
                    <a:cubicBezTo>
                      <a:pt x="430436" y="122541"/>
                      <a:pt x="346375" y="110388"/>
                      <a:pt x="261300" y="85070"/>
                    </a:cubicBezTo>
                    <a:cubicBezTo>
                      <a:pt x="176225" y="59752"/>
                      <a:pt x="0" y="0"/>
                      <a:pt x="0" y="0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59"/>
              <p:cNvSpPr/>
              <p:nvPr/>
            </p:nvSpPr>
            <p:spPr>
              <a:xfrm>
                <a:off x="6148904" y="6088598"/>
                <a:ext cx="185112" cy="516009"/>
              </a:xfrm>
              <a:custGeom>
                <a:avLst/>
                <a:gdLst>
                  <a:gd name="connsiteX0" fmla="*/ 243070 w 243070"/>
                  <a:gd name="connsiteY0" fmla="*/ 583336 h 583336"/>
                  <a:gd name="connsiteX1" fmla="*/ 170149 w 243070"/>
                  <a:gd name="connsiteY1" fmla="*/ 413197 h 583336"/>
                  <a:gd name="connsiteX2" fmla="*/ 36460 w 243070"/>
                  <a:gd name="connsiteY2" fmla="*/ 230904 h 583336"/>
                  <a:gd name="connsiteX3" fmla="*/ 42537 w 243070"/>
                  <a:gd name="connsiteY3" fmla="*/ 157987 h 583336"/>
                  <a:gd name="connsiteX4" fmla="*/ 0 w 243070"/>
                  <a:gd name="connsiteY4" fmla="*/ 0 h 58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070" h="583336">
                    <a:moveTo>
                      <a:pt x="243070" y="583336"/>
                    </a:moveTo>
                    <a:cubicBezTo>
                      <a:pt x="223827" y="527636"/>
                      <a:pt x="204584" y="471936"/>
                      <a:pt x="170149" y="413197"/>
                    </a:cubicBezTo>
                    <a:cubicBezTo>
                      <a:pt x="135714" y="354458"/>
                      <a:pt x="57729" y="273439"/>
                      <a:pt x="36460" y="230904"/>
                    </a:cubicBezTo>
                    <a:cubicBezTo>
                      <a:pt x="15191" y="188369"/>
                      <a:pt x="48614" y="196471"/>
                      <a:pt x="42537" y="157987"/>
                    </a:cubicBezTo>
                    <a:cubicBezTo>
                      <a:pt x="36460" y="119503"/>
                      <a:pt x="18230" y="59751"/>
                      <a:pt x="0" y="0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60"/>
              <p:cNvSpPr/>
              <p:nvPr/>
            </p:nvSpPr>
            <p:spPr>
              <a:xfrm>
                <a:off x="5648471" y="5888051"/>
                <a:ext cx="224840" cy="364586"/>
              </a:xfrm>
              <a:custGeom>
                <a:avLst/>
                <a:gdLst>
                  <a:gd name="connsiteX0" fmla="*/ 224840 w 224840"/>
                  <a:gd name="connsiteY0" fmla="*/ 364586 h 364586"/>
                  <a:gd name="connsiteX1" fmla="*/ 182302 w 224840"/>
                  <a:gd name="connsiteY1" fmla="*/ 303821 h 364586"/>
                  <a:gd name="connsiteX2" fmla="*/ 182302 w 224840"/>
                  <a:gd name="connsiteY2" fmla="*/ 182293 h 364586"/>
                  <a:gd name="connsiteX3" fmla="*/ 0 w 224840"/>
                  <a:gd name="connsiteY3" fmla="*/ 0 h 364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40" h="364586">
                    <a:moveTo>
                      <a:pt x="224840" y="364586"/>
                    </a:moveTo>
                    <a:cubicBezTo>
                      <a:pt x="207116" y="349394"/>
                      <a:pt x="189392" y="334203"/>
                      <a:pt x="182302" y="303821"/>
                    </a:cubicBezTo>
                    <a:cubicBezTo>
                      <a:pt x="175212" y="273439"/>
                      <a:pt x="212686" y="232930"/>
                      <a:pt x="182302" y="182293"/>
                    </a:cubicBezTo>
                    <a:cubicBezTo>
                      <a:pt x="151918" y="131656"/>
                      <a:pt x="0" y="0"/>
                      <a:pt x="0" y="0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62"/>
              <p:cNvSpPr/>
              <p:nvPr/>
            </p:nvSpPr>
            <p:spPr>
              <a:xfrm>
                <a:off x="5423631" y="5783185"/>
                <a:ext cx="503522" cy="693087"/>
              </a:xfrm>
              <a:custGeom>
                <a:avLst/>
                <a:gdLst>
                  <a:gd name="connsiteX0" fmla="*/ 631982 w 631982"/>
                  <a:gd name="connsiteY0" fmla="*/ 755044 h 756212"/>
                  <a:gd name="connsiteX1" fmla="*/ 510447 w 631982"/>
                  <a:gd name="connsiteY1" fmla="*/ 755044 h 756212"/>
                  <a:gd name="connsiteX2" fmla="*/ 443603 w 631982"/>
                  <a:gd name="connsiteY2" fmla="*/ 742892 h 756212"/>
                  <a:gd name="connsiteX3" fmla="*/ 407142 w 631982"/>
                  <a:gd name="connsiteY3" fmla="*/ 651745 h 756212"/>
                  <a:gd name="connsiteX4" fmla="*/ 340298 w 631982"/>
                  <a:gd name="connsiteY4" fmla="*/ 590981 h 756212"/>
                  <a:gd name="connsiteX5" fmla="*/ 273454 w 631982"/>
                  <a:gd name="connsiteY5" fmla="*/ 524140 h 756212"/>
                  <a:gd name="connsiteX6" fmla="*/ 206609 w 631982"/>
                  <a:gd name="connsiteY6" fmla="*/ 439071 h 756212"/>
                  <a:gd name="connsiteX7" fmla="*/ 224840 w 631982"/>
                  <a:gd name="connsiteY7" fmla="*/ 378306 h 756212"/>
                  <a:gd name="connsiteX8" fmla="*/ 224840 w 631982"/>
                  <a:gd name="connsiteY8" fmla="*/ 311466 h 756212"/>
                  <a:gd name="connsiteX9" fmla="*/ 212686 w 631982"/>
                  <a:gd name="connsiteY9" fmla="*/ 220319 h 756212"/>
                  <a:gd name="connsiteX10" fmla="*/ 170149 w 631982"/>
                  <a:gd name="connsiteY10" fmla="*/ 165632 h 756212"/>
                  <a:gd name="connsiteX11" fmla="*/ 133688 w 631982"/>
                  <a:gd name="connsiteY11" fmla="*/ 117020 h 756212"/>
                  <a:gd name="connsiteX12" fmla="*/ 109381 w 631982"/>
                  <a:gd name="connsiteY12" fmla="*/ 56256 h 756212"/>
                  <a:gd name="connsiteX13" fmla="*/ 109381 w 631982"/>
                  <a:gd name="connsiteY13" fmla="*/ 1568 h 756212"/>
                  <a:gd name="connsiteX14" fmla="*/ 0 w 631982"/>
                  <a:gd name="connsiteY14" fmla="*/ 13721 h 75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1982" h="756212">
                    <a:moveTo>
                      <a:pt x="631982" y="755044"/>
                    </a:moveTo>
                    <a:cubicBezTo>
                      <a:pt x="586912" y="756056"/>
                      <a:pt x="541843" y="757069"/>
                      <a:pt x="510447" y="755044"/>
                    </a:cubicBezTo>
                    <a:cubicBezTo>
                      <a:pt x="479051" y="753019"/>
                      <a:pt x="460820" y="760108"/>
                      <a:pt x="443603" y="742892"/>
                    </a:cubicBezTo>
                    <a:cubicBezTo>
                      <a:pt x="426386" y="725676"/>
                      <a:pt x="424359" y="677063"/>
                      <a:pt x="407142" y="651745"/>
                    </a:cubicBezTo>
                    <a:cubicBezTo>
                      <a:pt x="389925" y="626427"/>
                      <a:pt x="362579" y="612248"/>
                      <a:pt x="340298" y="590981"/>
                    </a:cubicBezTo>
                    <a:cubicBezTo>
                      <a:pt x="318017" y="569714"/>
                      <a:pt x="295735" y="549458"/>
                      <a:pt x="273454" y="524140"/>
                    </a:cubicBezTo>
                    <a:cubicBezTo>
                      <a:pt x="251173" y="498822"/>
                      <a:pt x="214711" y="463377"/>
                      <a:pt x="206609" y="439071"/>
                    </a:cubicBezTo>
                    <a:cubicBezTo>
                      <a:pt x="198507" y="414765"/>
                      <a:pt x="221802" y="399573"/>
                      <a:pt x="224840" y="378306"/>
                    </a:cubicBezTo>
                    <a:cubicBezTo>
                      <a:pt x="227878" y="357039"/>
                      <a:pt x="226866" y="337797"/>
                      <a:pt x="224840" y="311466"/>
                    </a:cubicBezTo>
                    <a:cubicBezTo>
                      <a:pt x="222814" y="285135"/>
                      <a:pt x="221801" y="244624"/>
                      <a:pt x="212686" y="220319"/>
                    </a:cubicBezTo>
                    <a:cubicBezTo>
                      <a:pt x="203571" y="196014"/>
                      <a:pt x="183315" y="182848"/>
                      <a:pt x="170149" y="165632"/>
                    </a:cubicBezTo>
                    <a:cubicBezTo>
                      <a:pt x="156983" y="148416"/>
                      <a:pt x="143816" y="135249"/>
                      <a:pt x="133688" y="117020"/>
                    </a:cubicBezTo>
                    <a:cubicBezTo>
                      <a:pt x="123560" y="98791"/>
                      <a:pt x="113432" y="75498"/>
                      <a:pt x="109381" y="56256"/>
                    </a:cubicBezTo>
                    <a:cubicBezTo>
                      <a:pt x="105330" y="37014"/>
                      <a:pt x="127611" y="8657"/>
                      <a:pt x="109381" y="1568"/>
                    </a:cubicBezTo>
                    <a:cubicBezTo>
                      <a:pt x="91151" y="-5521"/>
                      <a:pt x="0" y="13721"/>
                      <a:pt x="0" y="13721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63"/>
              <p:cNvSpPr/>
              <p:nvPr/>
            </p:nvSpPr>
            <p:spPr>
              <a:xfrm>
                <a:off x="5435783" y="5802982"/>
                <a:ext cx="160672" cy="667096"/>
              </a:xfrm>
              <a:custGeom>
                <a:avLst/>
                <a:gdLst>
                  <a:gd name="connsiteX0" fmla="*/ 255224 w 255224"/>
                  <a:gd name="connsiteY0" fmla="*/ 668406 h 668406"/>
                  <a:gd name="connsiteX1" fmla="*/ 224840 w 255224"/>
                  <a:gd name="connsiteY1" fmla="*/ 595489 h 668406"/>
                  <a:gd name="connsiteX2" fmla="*/ 188380 w 255224"/>
                  <a:gd name="connsiteY2" fmla="*/ 559030 h 668406"/>
                  <a:gd name="connsiteX3" fmla="*/ 170149 w 255224"/>
                  <a:gd name="connsiteY3" fmla="*/ 407120 h 668406"/>
                  <a:gd name="connsiteX4" fmla="*/ 188380 w 255224"/>
                  <a:gd name="connsiteY4" fmla="*/ 352432 h 668406"/>
                  <a:gd name="connsiteX5" fmla="*/ 164073 w 255224"/>
                  <a:gd name="connsiteY5" fmla="*/ 188369 h 668406"/>
                  <a:gd name="connsiteX6" fmla="*/ 182303 w 255224"/>
                  <a:gd name="connsiteY6" fmla="*/ 91146 h 668406"/>
                  <a:gd name="connsiteX7" fmla="*/ 170149 w 255224"/>
                  <a:gd name="connsiteY7" fmla="*/ 48611 h 668406"/>
                  <a:gd name="connsiteX8" fmla="*/ 0 w 255224"/>
                  <a:gd name="connsiteY8" fmla="*/ 0 h 66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5224" h="668406">
                    <a:moveTo>
                      <a:pt x="255224" y="668406"/>
                    </a:moveTo>
                    <a:cubicBezTo>
                      <a:pt x="245602" y="641062"/>
                      <a:pt x="235981" y="613718"/>
                      <a:pt x="224840" y="595489"/>
                    </a:cubicBezTo>
                    <a:cubicBezTo>
                      <a:pt x="213699" y="577260"/>
                      <a:pt x="197495" y="590425"/>
                      <a:pt x="188380" y="559030"/>
                    </a:cubicBezTo>
                    <a:cubicBezTo>
                      <a:pt x="179265" y="527635"/>
                      <a:pt x="170149" y="441553"/>
                      <a:pt x="170149" y="407120"/>
                    </a:cubicBezTo>
                    <a:cubicBezTo>
                      <a:pt x="170149" y="372687"/>
                      <a:pt x="189393" y="388890"/>
                      <a:pt x="188380" y="352432"/>
                    </a:cubicBezTo>
                    <a:cubicBezTo>
                      <a:pt x="187367" y="315974"/>
                      <a:pt x="165086" y="231917"/>
                      <a:pt x="164073" y="188369"/>
                    </a:cubicBezTo>
                    <a:cubicBezTo>
                      <a:pt x="163060" y="144821"/>
                      <a:pt x="181290" y="114439"/>
                      <a:pt x="182303" y="91146"/>
                    </a:cubicBezTo>
                    <a:cubicBezTo>
                      <a:pt x="183316" y="67853"/>
                      <a:pt x="200533" y="63802"/>
                      <a:pt x="170149" y="48611"/>
                    </a:cubicBezTo>
                    <a:cubicBezTo>
                      <a:pt x="139765" y="33420"/>
                      <a:pt x="0" y="0"/>
                      <a:pt x="0" y="0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64"/>
              <p:cNvSpPr/>
              <p:nvPr/>
            </p:nvSpPr>
            <p:spPr>
              <a:xfrm>
                <a:off x="5375017" y="5602460"/>
                <a:ext cx="145940" cy="220663"/>
              </a:xfrm>
              <a:custGeom>
                <a:avLst/>
                <a:gdLst>
                  <a:gd name="connsiteX0" fmla="*/ 12153 w 145940"/>
                  <a:gd name="connsiteY0" fmla="*/ 0 h 220663"/>
                  <a:gd name="connsiteX1" fmla="*/ 78997 w 145940"/>
                  <a:gd name="connsiteY1" fmla="*/ 85070 h 220663"/>
                  <a:gd name="connsiteX2" fmla="*/ 133688 w 145940"/>
                  <a:gd name="connsiteY2" fmla="*/ 157987 h 220663"/>
                  <a:gd name="connsiteX3" fmla="*/ 133688 w 145940"/>
                  <a:gd name="connsiteY3" fmla="*/ 218751 h 220663"/>
                  <a:gd name="connsiteX4" fmla="*/ 0 w 145940"/>
                  <a:gd name="connsiteY4" fmla="*/ 206598 h 22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940" h="220663">
                    <a:moveTo>
                      <a:pt x="12153" y="0"/>
                    </a:moveTo>
                    <a:cubicBezTo>
                      <a:pt x="35447" y="29369"/>
                      <a:pt x="58741" y="58739"/>
                      <a:pt x="78997" y="85070"/>
                    </a:cubicBezTo>
                    <a:cubicBezTo>
                      <a:pt x="99253" y="111401"/>
                      <a:pt x="124573" y="135707"/>
                      <a:pt x="133688" y="157987"/>
                    </a:cubicBezTo>
                    <a:cubicBezTo>
                      <a:pt x="142803" y="180267"/>
                      <a:pt x="155969" y="210649"/>
                      <a:pt x="133688" y="218751"/>
                    </a:cubicBezTo>
                    <a:cubicBezTo>
                      <a:pt x="111407" y="226853"/>
                      <a:pt x="0" y="206598"/>
                      <a:pt x="0" y="206598"/>
                    </a:cubicBezTo>
                  </a:path>
                </a:pathLst>
              </a:cu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47"/>
              <p:cNvSpPr/>
              <p:nvPr/>
            </p:nvSpPr>
            <p:spPr>
              <a:xfrm rot="2700000">
                <a:off x="5199365" y="5770987"/>
                <a:ext cx="40207" cy="230944"/>
              </a:xfrm>
              <a:custGeom>
                <a:avLst/>
                <a:gdLst>
                  <a:gd name="connsiteX0" fmla="*/ 30471 w 30471"/>
                  <a:gd name="connsiteY0" fmla="*/ 0 h 296583"/>
                  <a:gd name="connsiteX1" fmla="*/ 52 w 30471"/>
                  <a:gd name="connsiteY1" fmla="*/ 79850 h 296583"/>
                  <a:gd name="connsiteX2" fmla="*/ 22866 w 30471"/>
                  <a:gd name="connsiteY2" fmla="*/ 209129 h 296583"/>
                  <a:gd name="connsiteX3" fmla="*/ 11459 w 30471"/>
                  <a:gd name="connsiteY3" fmla="*/ 296583 h 29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71" h="296583">
                    <a:moveTo>
                      <a:pt x="30471" y="0"/>
                    </a:moveTo>
                    <a:cubicBezTo>
                      <a:pt x="15895" y="22497"/>
                      <a:pt x="1319" y="44995"/>
                      <a:pt x="52" y="79850"/>
                    </a:cubicBezTo>
                    <a:cubicBezTo>
                      <a:pt x="-1215" y="114705"/>
                      <a:pt x="20965" y="173007"/>
                      <a:pt x="22866" y="209129"/>
                    </a:cubicBezTo>
                    <a:cubicBezTo>
                      <a:pt x="24767" y="245251"/>
                      <a:pt x="18113" y="270917"/>
                      <a:pt x="11459" y="296583"/>
                    </a:cubicBezTo>
                  </a:path>
                </a:pathLst>
              </a:custGeom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302156" y="5708390"/>
                <a:ext cx="174916" cy="174916"/>
              </a:xfrm>
              <a:prstGeom prst="ellipse">
                <a:avLst/>
              </a:prstGeom>
              <a:noFill/>
              <a:ln w="3175" cmpd="sng">
                <a:solidFill>
                  <a:srgbClr val="67BDFF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51" name="Oval 50"/>
            <p:cNvSpPr/>
            <p:nvPr/>
          </p:nvSpPr>
          <p:spPr>
            <a:xfrm>
              <a:off x="8747150" y="1201885"/>
              <a:ext cx="166135" cy="166135"/>
            </a:xfrm>
            <a:prstGeom prst="ellipse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Shape 202"/>
            <p:cNvSpPr/>
            <p:nvPr/>
          </p:nvSpPr>
          <p:spPr>
            <a:xfrm>
              <a:off x="9067930" y="995753"/>
              <a:ext cx="1538880" cy="6261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>
                <a:defRPr sz="1800"/>
              </a:lvl1pPr>
            </a:lstStyle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/>
                </a:rPr>
                <a:t>Point models (GLIF)</a:t>
              </a:r>
            </a:p>
            <a:p>
              <a:pPr algn="ctr"/>
              <a:r>
                <a:rPr lang="en-US" sz="1200" b="1" i="1" dirty="0">
                  <a:solidFill>
                    <a:prstClr val="black"/>
                  </a:solidFill>
                </a:rPr>
                <a:t>Mouse: 1058 cells</a:t>
              </a:r>
            </a:p>
            <a:p>
              <a:pPr algn="ctr"/>
              <a:r>
                <a:rPr lang="en-US" sz="1200" b="1" i="1" dirty="0">
                  <a:solidFill>
                    <a:prstClr val="black"/>
                  </a:solidFill>
                </a:rPr>
                <a:t>Human: 157 cells</a:t>
              </a:r>
            </a:p>
          </p:txBody>
        </p:sp>
        <p:sp>
          <p:nvSpPr>
            <p:cNvPr id="53" name="Shape 202"/>
            <p:cNvSpPr/>
            <p:nvPr/>
          </p:nvSpPr>
          <p:spPr>
            <a:xfrm>
              <a:off x="10351438" y="4797932"/>
              <a:ext cx="1460551" cy="81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>
                <a:defRPr sz="1800"/>
              </a:lvl1pPr>
            </a:lstStyle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/>
                </a:rPr>
                <a:t>Compartmental models with</a:t>
              </a:r>
            </a:p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/>
                </a:rPr>
                <a:t>active dendrites</a:t>
              </a:r>
            </a:p>
            <a:p>
              <a:pPr algn="ctr"/>
              <a:r>
                <a:rPr lang="en-US" sz="1200" b="1" i="1" dirty="0">
                  <a:solidFill>
                    <a:prstClr val="black"/>
                  </a:solidFill>
                </a:rPr>
                <a:t>Mouse: 73 cells</a:t>
              </a:r>
            </a:p>
          </p:txBody>
        </p:sp>
        <p:sp>
          <p:nvSpPr>
            <p:cNvPr id="54" name="Right Brace 53"/>
            <p:cNvSpPr/>
            <p:nvPr/>
          </p:nvSpPr>
          <p:spPr>
            <a:xfrm>
              <a:off x="7630111" y="1740181"/>
              <a:ext cx="233656" cy="4618174"/>
            </a:xfrm>
            <a:prstGeom prst="rightBrace">
              <a:avLst>
                <a:gd name="adj1" fmla="val 139121"/>
                <a:gd name="adj2" fmla="val 5127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7319379">
              <a:off x="7040484" y="2578549"/>
              <a:ext cx="2613861" cy="271829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ight Arrow 78"/>
            <p:cNvSpPr/>
            <p:nvPr/>
          </p:nvSpPr>
          <p:spPr>
            <a:xfrm rot="20643420">
              <a:off x="8006998" y="3821714"/>
              <a:ext cx="1139598" cy="295490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7" name="Right Arrow 79"/>
            <p:cNvSpPr/>
            <p:nvPr/>
          </p:nvSpPr>
          <p:spPr>
            <a:xfrm rot="2399867">
              <a:off x="7769199" y="4654997"/>
              <a:ext cx="1360667" cy="241340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Shape 202"/>
            <p:cNvSpPr/>
            <p:nvPr/>
          </p:nvSpPr>
          <p:spPr>
            <a:xfrm>
              <a:off x="10357586" y="2377523"/>
              <a:ext cx="1367003" cy="9954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>
                <a:defRPr sz="1800"/>
              </a:lvl1pPr>
            </a:lstStyle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/>
                </a:rPr>
                <a:t>Compartmental models with</a:t>
              </a:r>
            </a:p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/>
                </a:rPr>
                <a:t>passive dendrites</a:t>
              </a:r>
            </a:p>
            <a:p>
              <a:pPr algn="ctr"/>
              <a:r>
                <a:rPr lang="en-US" sz="1200" b="1" i="1" dirty="0">
                  <a:solidFill>
                    <a:prstClr val="black"/>
                  </a:solidFill>
                </a:rPr>
                <a:t>Mouse: 193 cells</a:t>
              </a:r>
            </a:p>
            <a:p>
              <a:pPr algn="ctr"/>
              <a:r>
                <a:rPr lang="en-US" sz="1200" b="1" i="1" dirty="0">
                  <a:solidFill>
                    <a:prstClr val="black"/>
                  </a:solidFill>
                </a:rPr>
                <a:t>Human: 43 cells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05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9795" y="1112"/>
            <a:ext cx="11795760" cy="47231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4781"/>
                </a:solidFill>
              </a:rPr>
              <a:t>Connectivity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8" y="3624759"/>
            <a:ext cx="2817246" cy="2041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23" y="3626713"/>
            <a:ext cx="2701028" cy="203051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423152" y="265095"/>
            <a:ext cx="2869847" cy="4361263"/>
            <a:chOff x="5753610" y="4495800"/>
            <a:chExt cx="2176960" cy="33082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3610" y="4495800"/>
              <a:ext cx="1371600" cy="2743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417" y="4539034"/>
              <a:ext cx="1371600" cy="2743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086" y="4580670"/>
              <a:ext cx="1371600" cy="2743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5083" y="4615540"/>
              <a:ext cx="1371600" cy="2743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8928" y="4660250"/>
              <a:ext cx="1371600" cy="2743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7354" y="4695364"/>
              <a:ext cx="1371600" cy="2743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313" y="4737000"/>
              <a:ext cx="1371600" cy="2743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4982" y="4778636"/>
              <a:ext cx="1371600" cy="2743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0903" y="4817688"/>
              <a:ext cx="1371600" cy="27432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0920" y="4856740"/>
              <a:ext cx="1371600" cy="2743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404" y="4899518"/>
              <a:ext cx="1371600" cy="27432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4363" y="4941154"/>
              <a:ext cx="1371600" cy="27432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3032" y="4982790"/>
              <a:ext cx="1371600" cy="27432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8953" y="5021842"/>
              <a:ext cx="1371600" cy="27432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970" y="5060894"/>
              <a:ext cx="1371600" cy="2743200"/>
            </a:xfrm>
            <a:prstGeom prst="rect">
              <a:avLst/>
            </a:prstGeom>
          </p:spPr>
        </p:pic>
      </p:grpSp>
      <p:sp>
        <p:nvSpPr>
          <p:cNvPr id="24" name="Shape 202"/>
          <p:cNvSpPr/>
          <p:nvPr/>
        </p:nvSpPr>
        <p:spPr>
          <a:xfrm>
            <a:off x="1977589" y="5671622"/>
            <a:ext cx="2790826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Multi-patch synaptic physiology</a:t>
            </a:r>
            <a:endParaRPr sz="1400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5" name="Shape 202"/>
          <p:cNvSpPr/>
          <p:nvPr/>
        </p:nvSpPr>
        <p:spPr>
          <a:xfrm>
            <a:off x="445664" y="1663701"/>
            <a:ext cx="1832229" cy="503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Electron Microscopy</a:t>
            </a:r>
          </a:p>
          <a:p>
            <a:pPr algn="ctr"/>
            <a:r>
              <a:rPr lang="en-US" sz="1400" b="1" dirty="0" err="1">
                <a:solidFill>
                  <a:prstClr val="black"/>
                </a:solidFill>
                <a:latin typeface="Arial"/>
              </a:rPr>
              <a:t>Connectomics</a:t>
            </a:r>
            <a:endParaRPr sz="1400" b="1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3F5B33-4FA4-624A-81EE-50B124A2E08D}"/>
              </a:ext>
            </a:extLst>
          </p:cNvPr>
          <p:cNvGrpSpPr/>
          <p:nvPr/>
        </p:nvGrpSpPr>
        <p:grpSpPr>
          <a:xfrm>
            <a:off x="5904147" y="369122"/>
            <a:ext cx="5775155" cy="5931471"/>
            <a:chOff x="5904147" y="369122"/>
            <a:chExt cx="5775155" cy="5931471"/>
          </a:xfrm>
        </p:grpSpPr>
        <p:sp>
          <p:nvSpPr>
            <p:cNvPr id="28" name="Right Brace 27"/>
            <p:cNvSpPr/>
            <p:nvPr/>
          </p:nvSpPr>
          <p:spPr>
            <a:xfrm>
              <a:off x="5904147" y="528177"/>
              <a:ext cx="611429" cy="5596567"/>
            </a:xfrm>
            <a:prstGeom prst="rightBrace">
              <a:avLst>
                <a:gd name="adj1" fmla="val 139121"/>
                <a:gd name="adj2" fmla="val 5032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9" name="Right Arrow 78"/>
            <p:cNvSpPr/>
            <p:nvPr/>
          </p:nvSpPr>
          <p:spPr>
            <a:xfrm rot="21044559">
              <a:off x="6614498" y="3087365"/>
              <a:ext cx="914341" cy="401712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503854" y="369122"/>
              <a:ext cx="4125972" cy="2686920"/>
              <a:chOff x="6015036" y="900877"/>
              <a:chExt cx="4773915" cy="3108875"/>
            </a:xfrm>
          </p:grpSpPr>
          <p:pic>
            <p:nvPicPr>
              <p:cNvPr id="33" name="Picture 32" descr="Screen Shot 2018-02-18 at 6.50.56 PM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15036" y="1215253"/>
                <a:ext cx="4773915" cy="2794499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6950759" y="900877"/>
                <a:ext cx="2902467" cy="35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sng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Connection probabilities</a:t>
                </a:r>
              </a:p>
            </p:txBody>
          </p:sp>
        </p:grpSp>
        <p:pic>
          <p:nvPicPr>
            <p:cNvPr id="36" name="Content Placeholder 3" descr="Screen Shot 2018-02-18 at 6.51.08 PM.png">
              <a:extLst>
                <a:ext uri="{FF2B5EF4-FFF2-40B4-BE49-F238E27FC236}">
                  <a16:creationId xmlns:a16="http://schemas.microsoft.com/office/drawing/2014/main" xmlns="" id="{D43B941B-69BE-B94F-8D2C-7E7D11FD4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8" t="22377" r="8921" b="18294"/>
            <a:stretch/>
          </p:blipFill>
          <p:spPr>
            <a:xfrm>
              <a:off x="7627762" y="3323634"/>
              <a:ext cx="4051540" cy="238358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50085509-8DDC-6E49-A1A9-7DCCF7746D33}"/>
                </a:ext>
              </a:extLst>
            </p:cNvPr>
            <p:cNvSpPr txBox="1"/>
            <p:nvPr/>
          </p:nvSpPr>
          <p:spPr>
            <a:xfrm>
              <a:off x="7711697" y="3034906"/>
              <a:ext cx="3672736" cy="313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1" i="1" u="sng" kern="0" dirty="0">
                  <a:solidFill>
                    <a:sysClr val="windowText" lastClr="000000"/>
                  </a:solidFill>
                </a:rPr>
                <a:t>Synaptic Strength, unitary PSP (mV)</a:t>
              </a:r>
            </a:p>
            <a:p>
              <a:pPr lvl="0" algn="ctr">
                <a:defRPr/>
              </a:pPr>
              <a:endParaRPr lang="en-US" sz="1400" b="1" i="1" u="sng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76DCB3DA-1EA4-7549-92CA-EE4725B7DB9B}"/>
                </a:ext>
              </a:extLst>
            </p:cNvPr>
            <p:cNvSpPr txBox="1"/>
            <p:nvPr/>
          </p:nvSpPr>
          <p:spPr>
            <a:xfrm>
              <a:off x="7807462" y="5777373"/>
              <a:ext cx="36727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1" i="1" u="sng" kern="0" dirty="0">
                  <a:solidFill>
                    <a:sysClr val="windowText" lastClr="000000"/>
                  </a:solidFill>
                </a:rPr>
                <a:t>Axonal delays</a:t>
              </a:r>
            </a:p>
            <a:p>
              <a:pPr lvl="0" algn="ctr">
                <a:defRPr/>
              </a:pPr>
              <a:r>
                <a:rPr lang="en-US" sz="1400" b="1" i="1" u="sng" kern="0" dirty="0">
                  <a:solidFill>
                    <a:sysClr val="windowText" lastClr="000000"/>
                  </a:solidFill>
                </a:rPr>
                <a:t>Synaptic targeting of dendrites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864178" y="6480720"/>
            <a:ext cx="797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Lee et al., </a:t>
            </a:r>
            <a:r>
              <a:rPr lang="en-US" sz="1200" i="1" dirty="0"/>
              <a:t>Nature</a:t>
            </a:r>
            <a:r>
              <a:rPr lang="en-US" sz="1200" dirty="0"/>
              <a:t>, 2016; Seeman et al., </a:t>
            </a:r>
            <a:r>
              <a:rPr lang="en-US" sz="1200" i="1" dirty="0" err="1"/>
              <a:t>eLife</a:t>
            </a:r>
            <a:r>
              <a:rPr lang="en-US" sz="1200" dirty="0"/>
              <a:t>, 2018; </a:t>
            </a:r>
            <a:r>
              <a:rPr lang="en-US" sz="1200" dirty="0" err="1"/>
              <a:t>Billeh</a:t>
            </a:r>
            <a:r>
              <a:rPr lang="en-US" sz="1200" dirty="0"/>
              <a:t> et al., </a:t>
            </a:r>
            <a:r>
              <a:rPr lang="en-US" sz="1200" i="1" dirty="0" err="1"/>
              <a:t>BioRxiv</a:t>
            </a:r>
            <a:r>
              <a:rPr lang="en-US" sz="1200" dirty="0"/>
              <a:t>, 2019</a:t>
            </a:r>
            <a:endParaRPr lang="en-US" sz="1200" b="1" u="sng" dirty="0">
              <a:solidFill>
                <a:srgbClr val="004E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12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37" y="14277"/>
            <a:ext cx="10515600" cy="62860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4781"/>
                </a:solidFill>
              </a:rPr>
              <a:t>Filter-based Visual Inputs into the V1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365974" y="664911"/>
            <a:ext cx="3193386" cy="3171299"/>
            <a:chOff x="115976" y="593818"/>
            <a:chExt cx="3475165" cy="3451131"/>
          </a:xfrm>
        </p:grpSpPr>
        <p:pic>
          <p:nvPicPr>
            <p:cNvPr id="57" name="Picture 10" descr="image00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" r="1905"/>
            <a:stretch/>
          </p:blipFill>
          <p:spPr bwMode="auto">
            <a:xfrm>
              <a:off x="115976" y="593818"/>
              <a:ext cx="3442448" cy="3451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3203597" y="2600557"/>
              <a:ext cx="387544" cy="20734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solidFill>
                    <a:schemeClr val="bg1">
                      <a:lumMod val="65000"/>
                    </a:schemeClr>
                  </a:solidFill>
                </a:rPr>
                <a:t>LGN</a:t>
              </a:r>
            </a:p>
          </p:txBody>
        </p:sp>
      </p:grpSp>
      <p:pic>
        <p:nvPicPr>
          <p:cNvPr id="59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12"/>
          <a:stretch/>
        </p:blipFill>
        <p:spPr>
          <a:xfrm>
            <a:off x="7058371" y="3537127"/>
            <a:ext cx="4707695" cy="2730101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377263" y="664911"/>
            <a:ext cx="10730027" cy="5436962"/>
            <a:chOff x="377263" y="664911"/>
            <a:chExt cx="10730027" cy="5436962"/>
          </a:xfrm>
        </p:grpSpPr>
        <p:grpSp>
          <p:nvGrpSpPr>
            <p:cNvPr id="9" name="Group 8"/>
            <p:cNvGrpSpPr/>
            <p:nvPr/>
          </p:nvGrpSpPr>
          <p:grpSpPr>
            <a:xfrm>
              <a:off x="4525746" y="1235999"/>
              <a:ext cx="6581544" cy="2263154"/>
              <a:chOff x="491317" y="5139595"/>
              <a:chExt cx="4236547" cy="145679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13" t="3711" r="82525" b="61425"/>
              <a:stretch/>
            </p:blipFill>
            <p:spPr>
              <a:xfrm>
                <a:off x="3437212" y="5221607"/>
                <a:ext cx="990060" cy="1374783"/>
              </a:xfrm>
              <a:prstGeom prst="rect">
                <a:avLst/>
              </a:prstGeom>
            </p:spPr>
          </p:pic>
          <p:grpSp>
            <p:nvGrpSpPr>
              <p:cNvPr id="15" name="Group 14"/>
              <p:cNvGrpSpPr/>
              <p:nvPr/>
            </p:nvGrpSpPr>
            <p:grpSpPr>
              <a:xfrm>
                <a:off x="988233" y="5139595"/>
                <a:ext cx="1013327" cy="1306127"/>
                <a:chOff x="8434650" y="3555653"/>
                <a:chExt cx="1013327" cy="1306127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8434650" y="3555653"/>
                  <a:ext cx="580974" cy="1306127"/>
                </a:xfrm>
                <a:prstGeom prst="ellipse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8867003" y="3555653"/>
                  <a:ext cx="580974" cy="1306127"/>
                </a:xfrm>
                <a:prstGeom prst="ellipse">
                  <a:avLst/>
                </a:prstGeom>
                <a:solidFill>
                  <a:srgbClr val="760D81">
                    <a:alpha val="50000"/>
                  </a:srgb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1254637" y="5832030"/>
                <a:ext cx="153940" cy="153939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06977" y="6007521"/>
                <a:ext cx="153940" cy="153939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237704" y="5568794"/>
                <a:ext cx="153940" cy="153939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099158" y="5969037"/>
                <a:ext cx="153940" cy="153939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129946" y="5430248"/>
                <a:ext cx="153940" cy="153939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30007" y="5276308"/>
                <a:ext cx="153940" cy="153939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014491" y="5822794"/>
                <a:ext cx="153940" cy="153939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06795" y="5538006"/>
                <a:ext cx="153940" cy="153939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59316" y="5698103"/>
                <a:ext cx="153940" cy="153939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644104" y="5728891"/>
                <a:ext cx="153940" cy="153939"/>
              </a:xfrm>
              <a:prstGeom prst="ellipse">
                <a:avLst/>
              </a:prstGeom>
              <a:noFill/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796504" y="5881291"/>
                <a:ext cx="153940" cy="153939"/>
              </a:xfrm>
              <a:prstGeom prst="ellipse">
                <a:avLst/>
              </a:prstGeom>
              <a:noFill/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5631" y="6056782"/>
                <a:ext cx="153940" cy="153939"/>
              </a:xfrm>
              <a:prstGeom prst="ellipse">
                <a:avLst/>
              </a:prstGeom>
              <a:noFill/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87207" y="5579570"/>
                <a:ext cx="153940" cy="153939"/>
              </a:xfrm>
              <a:prstGeom prst="ellipse">
                <a:avLst/>
              </a:prstGeom>
              <a:noFill/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579449" y="5340964"/>
                <a:ext cx="153940" cy="153939"/>
              </a:xfrm>
              <a:prstGeom prst="ellipse">
                <a:avLst/>
              </a:prstGeom>
              <a:noFill/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633328" y="6249206"/>
                <a:ext cx="153940" cy="153939"/>
              </a:xfrm>
              <a:prstGeom prst="ellipse">
                <a:avLst/>
              </a:prstGeom>
              <a:noFill/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463995" y="5541085"/>
                <a:ext cx="153940" cy="153939"/>
              </a:xfrm>
              <a:prstGeom prst="ellipse">
                <a:avLst/>
              </a:prstGeom>
              <a:noFill/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648723" y="5171630"/>
                <a:ext cx="153940" cy="153939"/>
              </a:xfrm>
              <a:prstGeom prst="ellipse">
                <a:avLst/>
              </a:prstGeom>
              <a:noFill/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41146" y="5687327"/>
                <a:ext cx="153940" cy="153939"/>
              </a:xfrm>
              <a:prstGeom prst="ellipse">
                <a:avLst/>
              </a:prstGeom>
              <a:noFill/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794964" y="6056782"/>
                <a:ext cx="153940" cy="153939"/>
              </a:xfrm>
              <a:prstGeom prst="ellipse">
                <a:avLst/>
              </a:prstGeom>
              <a:noFill/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71692" y="6010600"/>
                <a:ext cx="153940" cy="153939"/>
              </a:xfrm>
              <a:prstGeom prst="ellipse">
                <a:avLst/>
              </a:prstGeom>
              <a:noFill/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Curved Connector 8"/>
              <p:cNvCxnSpPr>
                <a:stCxn id="39" idx="5"/>
              </p:cNvCxnSpPr>
              <p:nvPr/>
            </p:nvCxnSpPr>
            <p:spPr>
              <a:xfrm rot="16200000" flipH="1">
                <a:off x="2808780" y="4574545"/>
                <a:ext cx="50680" cy="1938672"/>
              </a:xfrm>
              <a:prstGeom prst="curvedConnector2">
                <a:avLst/>
              </a:prstGeom>
              <a:ln>
                <a:solidFill>
                  <a:srgbClr val="AC12C9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urved Connector 93"/>
              <p:cNvCxnSpPr/>
              <p:nvPr/>
            </p:nvCxnSpPr>
            <p:spPr>
              <a:xfrm flipV="1">
                <a:off x="1691429" y="5972498"/>
                <a:ext cx="2112025" cy="1174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AC12C9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1571753" y="5887448"/>
                <a:ext cx="153940" cy="153939"/>
              </a:xfrm>
              <a:prstGeom prst="ellipse">
                <a:avLst/>
              </a:prstGeom>
              <a:solidFill>
                <a:srgbClr val="AC12C9"/>
              </a:solidFill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733388" y="5387146"/>
                <a:ext cx="153940" cy="153939"/>
              </a:xfrm>
              <a:prstGeom prst="ellipse">
                <a:avLst/>
              </a:prstGeom>
              <a:solidFill>
                <a:srgbClr val="AC12C9"/>
              </a:solidFill>
              <a:ln>
                <a:solidFill>
                  <a:srgbClr val="754A0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40" name="Curved Connector 47"/>
              <p:cNvCxnSpPr/>
              <p:nvPr/>
            </p:nvCxnSpPr>
            <p:spPr>
              <a:xfrm flipV="1">
                <a:off x="1217100" y="5766453"/>
                <a:ext cx="2568836" cy="577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2">
                    <a:lumMod val="7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1102237" y="5679630"/>
                <a:ext cx="153940" cy="15393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42" name="Curved Connector 104"/>
              <p:cNvCxnSpPr/>
              <p:nvPr/>
            </p:nvCxnSpPr>
            <p:spPr>
              <a:xfrm>
                <a:off x="1252269" y="6229431"/>
                <a:ext cx="2268981" cy="8270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2">
                    <a:lumMod val="7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/>
              <p:cNvSpPr/>
              <p:nvPr/>
            </p:nvSpPr>
            <p:spPr>
              <a:xfrm>
                <a:off x="1176128" y="6161460"/>
                <a:ext cx="153940" cy="15393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921869" y="5571502"/>
                <a:ext cx="805995" cy="178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V1 neuron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1317" y="5269594"/>
                <a:ext cx="595827" cy="336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Sustained LGN pool 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010125" y="5193216"/>
                <a:ext cx="595829" cy="336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Transient LGN pool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77263" y="4162881"/>
              <a:ext cx="669370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1" dirty="0"/>
                <a:t>14 </a:t>
              </a:r>
              <a:r>
                <a:rPr lang="en-US" sz="1600" dirty="0"/>
                <a:t>types of LGN cell responses, fit to experimental recordings </a:t>
              </a:r>
              <a:r>
                <a:rPr lang="en-US" sz="1600" i="1" dirty="0"/>
                <a:t>in vivo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600" b="1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1" dirty="0"/>
                <a:t>17,400 </a:t>
              </a:r>
              <a:r>
                <a:rPr lang="en-US" sz="1600" dirty="0"/>
                <a:t>modeled LGN cells provide inputs to </a:t>
              </a:r>
              <a:r>
                <a:rPr lang="en-US" sz="1600" b="1" dirty="0"/>
                <a:t>230,924</a:t>
              </a:r>
              <a:r>
                <a:rPr lang="en-US" sz="1600" dirty="0"/>
                <a:t> V1 cells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1" dirty="0"/>
                <a:t>Arbitrary visual stimuli </a:t>
              </a:r>
              <a:r>
                <a:rPr lang="en-US" sz="1600" dirty="0"/>
                <a:t>(movies) can be processed </a:t>
              </a: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498197" y="664911"/>
              <a:ext cx="6595936" cy="2925389"/>
              <a:chOff x="1498197" y="664911"/>
              <a:chExt cx="6595936" cy="2925389"/>
            </a:xfrm>
          </p:grpSpPr>
          <p:cxnSp>
            <p:nvCxnSpPr>
              <p:cNvPr id="61" name="Straight Connector 60"/>
              <p:cNvCxnSpPr>
                <a:stCxn id="4" idx="5"/>
                <a:endCxn id="7" idx="1"/>
              </p:cNvCxnSpPr>
              <p:nvPr/>
            </p:nvCxnSpPr>
            <p:spPr>
              <a:xfrm flipV="1">
                <a:off x="1901364" y="1093324"/>
                <a:ext cx="3020601" cy="117664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Freeform: Shape 3"/>
              <p:cNvSpPr/>
              <p:nvPr/>
            </p:nvSpPr>
            <p:spPr>
              <a:xfrm flipH="1">
                <a:off x="1498197" y="899048"/>
                <a:ext cx="1605430" cy="1938090"/>
              </a:xfrm>
              <a:custGeom>
                <a:avLst/>
                <a:gdLst>
                  <a:gd name="connsiteX0" fmla="*/ 36020 w 1645996"/>
                  <a:gd name="connsiteY0" fmla="*/ 185588 h 1938090"/>
                  <a:gd name="connsiteX1" fmla="*/ 24731 w 1645996"/>
                  <a:gd name="connsiteY1" fmla="*/ 614566 h 1938090"/>
                  <a:gd name="connsiteX2" fmla="*/ 227931 w 1645996"/>
                  <a:gd name="connsiteY2" fmla="*/ 840344 h 1938090"/>
                  <a:gd name="connsiteX3" fmla="*/ 589175 w 1645996"/>
                  <a:gd name="connsiteY3" fmla="*/ 930655 h 1938090"/>
                  <a:gd name="connsiteX4" fmla="*/ 893975 w 1645996"/>
                  <a:gd name="connsiteY4" fmla="*/ 1156433 h 1938090"/>
                  <a:gd name="connsiteX5" fmla="*/ 1232642 w 1645996"/>
                  <a:gd name="connsiteY5" fmla="*/ 1370922 h 1938090"/>
                  <a:gd name="connsiteX6" fmla="*/ 1368108 w 1645996"/>
                  <a:gd name="connsiteY6" fmla="*/ 1811188 h 1938090"/>
                  <a:gd name="connsiteX7" fmla="*/ 1435842 w 1645996"/>
                  <a:gd name="connsiteY7" fmla="*/ 1935366 h 1938090"/>
                  <a:gd name="connsiteX8" fmla="*/ 1639042 w 1645996"/>
                  <a:gd name="connsiteY8" fmla="*/ 1867633 h 1938090"/>
                  <a:gd name="connsiteX9" fmla="*/ 1582597 w 1645996"/>
                  <a:gd name="connsiteY9" fmla="*/ 1551544 h 1938090"/>
                  <a:gd name="connsiteX10" fmla="*/ 1424553 w 1645996"/>
                  <a:gd name="connsiteY10" fmla="*/ 1235455 h 1938090"/>
                  <a:gd name="connsiteX11" fmla="*/ 1153620 w 1645996"/>
                  <a:gd name="connsiteY11" fmla="*/ 1009677 h 1938090"/>
                  <a:gd name="connsiteX12" fmla="*/ 848820 w 1645996"/>
                  <a:gd name="connsiteY12" fmla="*/ 851633 h 1938090"/>
                  <a:gd name="connsiteX13" fmla="*/ 735931 w 1645996"/>
                  <a:gd name="connsiteY13" fmla="*/ 580700 h 1938090"/>
                  <a:gd name="connsiteX14" fmla="*/ 814953 w 1645996"/>
                  <a:gd name="connsiteY14" fmla="*/ 275900 h 1938090"/>
                  <a:gd name="connsiteX15" fmla="*/ 668197 w 1645996"/>
                  <a:gd name="connsiteY15" fmla="*/ 61411 h 1938090"/>
                  <a:gd name="connsiteX16" fmla="*/ 318242 w 1645996"/>
                  <a:gd name="connsiteY16" fmla="*/ 4966 h 1938090"/>
                  <a:gd name="connsiteX17" fmla="*/ 36020 w 1645996"/>
                  <a:gd name="connsiteY17" fmla="*/ 185588 h 193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45996" h="1938090">
                    <a:moveTo>
                      <a:pt x="36020" y="185588"/>
                    </a:moveTo>
                    <a:cubicBezTo>
                      <a:pt x="-12899" y="287188"/>
                      <a:pt x="-7254" y="505440"/>
                      <a:pt x="24731" y="614566"/>
                    </a:cubicBezTo>
                    <a:cubicBezTo>
                      <a:pt x="56716" y="723692"/>
                      <a:pt x="133857" y="787663"/>
                      <a:pt x="227931" y="840344"/>
                    </a:cubicBezTo>
                    <a:cubicBezTo>
                      <a:pt x="322005" y="893025"/>
                      <a:pt x="478168" y="877974"/>
                      <a:pt x="589175" y="930655"/>
                    </a:cubicBezTo>
                    <a:cubicBezTo>
                      <a:pt x="700182" y="983337"/>
                      <a:pt x="786731" y="1083055"/>
                      <a:pt x="893975" y="1156433"/>
                    </a:cubicBezTo>
                    <a:cubicBezTo>
                      <a:pt x="1001219" y="1229811"/>
                      <a:pt x="1153620" y="1261796"/>
                      <a:pt x="1232642" y="1370922"/>
                    </a:cubicBezTo>
                    <a:cubicBezTo>
                      <a:pt x="1311664" y="1480048"/>
                      <a:pt x="1334241" y="1717114"/>
                      <a:pt x="1368108" y="1811188"/>
                    </a:cubicBezTo>
                    <a:cubicBezTo>
                      <a:pt x="1401975" y="1905262"/>
                      <a:pt x="1390686" y="1925958"/>
                      <a:pt x="1435842" y="1935366"/>
                    </a:cubicBezTo>
                    <a:cubicBezTo>
                      <a:pt x="1480998" y="1944774"/>
                      <a:pt x="1614583" y="1931603"/>
                      <a:pt x="1639042" y="1867633"/>
                    </a:cubicBezTo>
                    <a:cubicBezTo>
                      <a:pt x="1663501" y="1803663"/>
                      <a:pt x="1618345" y="1656907"/>
                      <a:pt x="1582597" y="1551544"/>
                    </a:cubicBezTo>
                    <a:cubicBezTo>
                      <a:pt x="1546849" y="1446181"/>
                      <a:pt x="1496049" y="1325766"/>
                      <a:pt x="1424553" y="1235455"/>
                    </a:cubicBezTo>
                    <a:cubicBezTo>
                      <a:pt x="1353057" y="1145144"/>
                      <a:pt x="1249576" y="1073647"/>
                      <a:pt x="1153620" y="1009677"/>
                    </a:cubicBezTo>
                    <a:cubicBezTo>
                      <a:pt x="1057665" y="945707"/>
                      <a:pt x="918435" y="923129"/>
                      <a:pt x="848820" y="851633"/>
                    </a:cubicBezTo>
                    <a:cubicBezTo>
                      <a:pt x="779205" y="780137"/>
                      <a:pt x="741576" y="676656"/>
                      <a:pt x="735931" y="580700"/>
                    </a:cubicBezTo>
                    <a:cubicBezTo>
                      <a:pt x="730287" y="484745"/>
                      <a:pt x="826242" y="362448"/>
                      <a:pt x="814953" y="275900"/>
                    </a:cubicBezTo>
                    <a:cubicBezTo>
                      <a:pt x="803664" y="189352"/>
                      <a:pt x="750982" y="106567"/>
                      <a:pt x="668197" y="61411"/>
                    </a:cubicBezTo>
                    <a:cubicBezTo>
                      <a:pt x="585412" y="16255"/>
                      <a:pt x="421724" y="-11967"/>
                      <a:pt x="318242" y="4966"/>
                    </a:cubicBezTo>
                    <a:cubicBezTo>
                      <a:pt x="214760" y="21899"/>
                      <a:pt x="84939" y="83988"/>
                      <a:pt x="36020" y="185588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2" name="Straight Connector 61"/>
              <p:cNvCxnSpPr>
                <a:stCxn id="4" idx="7"/>
                <a:endCxn id="7" idx="3"/>
              </p:cNvCxnSpPr>
              <p:nvPr/>
            </p:nvCxnSpPr>
            <p:spPr>
              <a:xfrm>
                <a:off x="1703172" y="2834414"/>
                <a:ext cx="3218793" cy="3274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/>
              <p:cNvSpPr/>
              <p:nvPr/>
            </p:nvSpPr>
            <p:spPr>
              <a:xfrm>
                <a:off x="4377707" y="664911"/>
                <a:ext cx="3716426" cy="292538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3" name="Rectangle 62"/>
          <p:cNvSpPr/>
          <p:nvPr/>
        </p:nvSpPr>
        <p:spPr>
          <a:xfrm>
            <a:off x="2332663" y="6389188"/>
            <a:ext cx="7445247" cy="4196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dirty="0"/>
              <a:t>Durand et al., </a:t>
            </a:r>
            <a:r>
              <a:rPr lang="en-US" sz="1200" i="1" dirty="0"/>
              <a:t>J.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r>
              <a:rPr lang="en-US" sz="1200" dirty="0"/>
              <a:t> (2016); de Vries et al., </a:t>
            </a:r>
            <a:r>
              <a:rPr lang="en-US" sz="1200" i="1" dirty="0" smtClean="0"/>
              <a:t>Nat. </a:t>
            </a:r>
            <a:r>
              <a:rPr lang="en-US" sz="1200" i="1" dirty="0" err="1" smtClean="0"/>
              <a:t>Neuro</a:t>
            </a:r>
            <a:r>
              <a:rPr lang="en-US" sz="1200" dirty="0" smtClean="0"/>
              <a:t>, 2019; </a:t>
            </a:r>
            <a:r>
              <a:rPr lang="en-US" sz="1200" dirty="0"/>
              <a:t>Arkhipov et al., </a:t>
            </a:r>
            <a:r>
              <a:rPr lang="en-US" sz="1200" i="1" dirty="0"/>
              <a:t>PLOS Comp. Bio.</a:t>
            </a:r>
            <a:r>
              <a:rPr lang="en-US" sz="1200" dirty="0"/>
              <a:t>, 2018; Billeh et al., </a:t>
            </a:r>
            <a:r>
              <a:rPr lang="en-US" sz="1200" i="1" dirty="0" err="1"/>
              <a:t>BioRxiv</a:t>
            </a:r>
            <a:r>
              <a:rPr lang="en-US" sz="12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153881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40272F43-2C66-264A-855C-F775E68A227E}"/>
              </a:ext>
            </a:extLst>
          </p:cNvPr>
          <p:cNvCxnSpPr>
            <a:cxnSpLocks/>
          </p:cNvCxnSpPr>
          <p:nvPr/>
        </p:nvCxnSpPr>
        <p:spPr>
          <a:xfrm>
            <a:off x="2298700" y="6391275"/>
            <a:ext cx="9073387" cy="0"/>
          </a:xfrm>
          <a:prstGeom prst="line">
            <a:avLst/>
          </a:prstGeom>
          <a:ln w="15875">
            <a:solidFill>
              <a:srgbClr val="7C7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1AC79E-E9CD-3A49-8C32-2DFF465723E7}"/>
              </a:ext>
            </a:extLst>
          </p:cNvPr>
          <p:cNvSpPr txBox="1"/>
          <p:nvPr/>
        </p:nvSpPr>
        <p:spPr>
          <a:xfrm>
            <a:off x="9053556" y="6438025"/>
            <a:ext cx="2409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brainscience.alleninstitute.org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|   </a:t>
            </a:r>
            <a:fld id="{C4C23520-4FC0-6C4D-8D6E-393F4B570CCE}" type="slidenum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en-US" sz="1000" dirty="0">
              <a:solidFill>
                <a:srgbClr val="5DA7E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6082469-3807-7C44-96E0-68A85597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52" y="6311214"/>
            <a:ext cx="1501273" cy="3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D2B9489-573C-714B-B2E2-8B5682438B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017" y="1567568"/>
            <a:ext cx="7065461" cy="2807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5BD7552-9868-4441-B436-4D2FB3D5E6AC}"/>
              </a:ext>
            </a:extLst>
          </p:cNvPr>
          <p:cNvSpPr txBox="1"/>
          <p:nvPr/>
        </p:nvSpPr>
        <p:spPr>
          <a:xfrm>
            <a:off x="7918135" y="1551436"/>
            <a:ext cx="3952568" cy="12875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Established 2003 by Paul G. Allen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South Lake Union, Seattle, WA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500 employees++</a:t>
            </a:r>
            <a:endParaRPr lang="en-US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22A62D8-051F-AC4A-AAD9-602447ADDBB9}"/>
              </a:ext>
            </a:extLst>
          </p:cNvPr>
          <p:cNvSpPr txBox="1"/>
          <p:nvPr/>
        </p:nvSpPr>
        <p:spPr>
          <a:xfrm>
            <a:off x="5180471" y="4905035"/>
            <a:ext cx="1919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big science       </a:t>
            </a:r>
          </a:p>
          <a:p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team science       </a:t>
            </a:r>
          </a:p>
          <a:p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open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6DE4152-D220-3848-A49E-176586409533}"/>
              </a:ext>
            </a:extLst>
          </p:cNvPr>
          <p:cNvSpPr txBox="1"/>
          <p:nvPr/>
        </p:nvSpPr>
        <p:spPr>
          <a:xfrm>
            <a:off x="663548" y="4907621"/>
            <a:ext cx="273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hard problems</a:t>
            </a:r>
          </a:p>
          <a:p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complexity</a:t>
            </a:r>
          </a:p>
          <a:p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foundational 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54D707A-69BF-CB42-B194-704F767D7346}"/>
              </a:ext>
            </a:extLst>
          </p:cNvPr>
          <p:cNvSpPr txBox="1"/>
          <p:nvPr/>
        </p:nvSpPr>
        <p:spPr>
          <a:xfrm>
            <a:off x="9090334" y="4911639"/>
            <a:ext cx="1541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data</a:t>
            </a:r>
          </a:p>
          <a:p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knowledge</a:t>
            </a:r>
          </a:p>
          <a:p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tools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AF4B80C6-8055-7445-9F02-ADF022DD4459}"/>
              </a:ext>
            </a:extLst>
          </p:cNvPr>
          <p:cNvCxnSpPr>
            <a:stCxn id="11" idx="3"/>
          </p:cNvCxnSpPr>
          <p:nvPr/>
        </p:nvCxnSpPr>
        <p:spPr>
          <a:xfrm>
            <a:off x="3394610" y="5415453"/>
            <a:ext cx="1323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66CFD5EF-918A-8A4C-B2C7-DFD78D5ABB1A}"/>
              </a:ext>
            </a:extLst>
          </p:cNvPr>
          <p:cNvCxnSpPr/>
          <p:nvPr/>
        </p:nvCxnSpPr>
        <p:spPr>
          <a:xfrm flipV="1">
            <a:off x="7432596" y="5415453"/>
            <a:ext cx="12798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ED0EB7B-8C2B-FB4F-9D96-D370A78CFC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3793" y="3937341"/>
            <a:ext cx="1733237" cy="1744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4E1BD9C-3967-8742-A8DD-87FA73361C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1617" y="3410851"/>
            <a:ext cx="2654857" cy="2032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107DB80-5E90-384F-9848-9CEFE7F36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81" y="64895"/>
            <a:ext cx="11774692" cy="14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4987" y="20366"/>
            <a:ext cx="11766702" cy="920336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4781"/>
                </a:solidFill>
              </a:rPr>
              <a:t>Recording Brain Activity </a:t>
            </a:r>
            <a:r>
              <a:rPr lang="en-US" sz="3200" i="1" dirty="0">
                <a:solidFill>
                  <a:srgbClr val="004781"/>
                </a:solidFill>
              </a:rPr>
              <a:t>in Vivo</a:t>
            </a:r>
            <a:br>
              <a:rPr lang="en-US" sz="3200" i="1" dirty="0">
                <a:solidFill>
                  <a:srgbClr val="004781"/>
                </a:solidFill>
              </a:rPr>
            </a:br>
            <a:r>
              <a:rPr lang="en-US" sz="3200" dirty="0">
                <a:solidFill>
                  <a:srgbClr val="004781"/>
                </a:solidFill>
              </a:rPr>
              <a:t>Allen Brain Observatory: </a:t>
            </a:r>
            <a:r>
              <a:rPr lang="en-US" sz="3200" u="sng" dirty="0">
                <a:solidFill>
                  <a:srgbClr val="004781"/>
                </a:solidFill>
              </a:rPr>
              <a:t>observatory.brain-map.org</a:t>
            </a:r>
            <a:endParaRPr lang="en-US" sz="3200" dirty="0">
              <a:solidFill>
                <a:srgbClr val="00478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09" y="3575690"/>
            <a:ext cx="5317932" cy="27354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92677" y="6387973"/>
            <a:ext cx="8189772" cy="286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de Vries et al., </a:t>
            </a:r>
            <a:r>
              <a:rPr lang="en-US" sz="1200" i="1" dirty="0" err="1"/>
              <a:t>BioRxiv</a:t>
            </a:r>
            <a:r>
              <a:rPr lang="en-US" sz="1200" dirty="0"/>
              <a:t>, 2018; Jun et al., </a:t>
            </a:r>
            <a:r>
              <a:rPr lang="en-US" sz="1200" i="1" dirty="0"/>
              <a:t>Nature</a:t>
            </a:r>
            <a:r>
              <a:rPr lang="en-US" sz="1200" dirty="0"/>
              <a:t>, 2017; Garrett et al., </a:t>
            </a:r>
            <a:r>
              <a:rPr lang="en-US" sz="1200" i="1" dirty="0" err="1"/>
              <a:t>BioRxiv</a:t>
            </a:r>
            <a:r>
              <a:rPr lang="en-US" sz="1200" dirty="0"/>
              <a:t>, 2019; Billeh et al., </a:t>
            </a:r>
            <a:r>
              <a:rPr lang="en-US" sz="1200" i="1" dirty="0" err="1"/>
              <a:t>BioRxiv</a:t>
            </a:r>
            <a:r>
              <a:rPr lang="en-US" sz="1200" dirty="0"/>
              <a:t>, 2019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78713" y="2346158"/>
            <a:ext cx="4743954" cy="3763915"/>
            <a:chOff x="6709698" y="1587111"/>
            <a:chExt cx="5312969" cy="421537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09698" y="1587111"/>
              <a:ext cx="5312969" cy="421537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8456244" y="1725268"/>
              <a:ext cx="2223779" cy="46166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Simulation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4"/>
          <a:stretch/>
        </p:blipFill>
        <p:spPr>
          <a:xfrm>
            <a:off x="419428" y="905048"/>
            <a:ext cx="4429297" cy="274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19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AECE24A2-8EF4-D447-9E24-10B5633CA0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3932" y="1733620"/>
            <a:ext cx="4088990" cy="3504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44" y="100406"/>
            <a:ext cx="11678156" cy="920336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4781"/>
                </a:solidFill>
              </a:rPr>
              <a:t>Comparison with Recordings </a:t>
            </a:r>
            <a:r>
              <a:rPr lang="en-US" sz="3200" i="1" dirty="0">
                <a:solidFill>
                  <a:srgbClr val="004781"/>
                </a:solidFill>
              </a:rPr>
              <a:t>in Vivo</a:t>
            </a:r>
            <a:r>
              <a:rPr lang="en-US" sz="3200" dirty="0">
                <a:solidFill>
                  <a:srgbClr val="004781"/>
                </a:solidFill>
              </a:rPr>
              <a:t/>
            </a:r>
            <a:br>
              <a:rPr lang="en-US" sz="3200" dirty="0">
                <a:solidFill>
                  <a:srgbClr val="004781"/>
                </a:solidFill>
              </a:rPr>
            </a:br>
            <a:r>
              <a:rPr lang="en-US" sz="3200" dirty="0">
                <a:solidFill>
                  <a:srgbClr val="004781"/>
                </a:solidFill>
              </a:rPr>
              <a:t>Example: Direction Selectivity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F28F967-713B-A648-990D-152B179D35D8}"/>
              </a:ext>
            </a:extLst>
          </p:cNvPr>
          <p:cNvSpPr/>
          <p:nvPr/>
        </p:nvSpPr>
        <p:spPr>
          <a:xfrm>
            <a:off x="2332663" y="6381651"/>
            <a:ext cx="7445247" cy="2605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dirty="0" err="1"/>
              <a:t>Billeh</a:t>
            </a:r>
            <a:r>
              <a:rPr lang="en-US" sz="1200" dirty="0"/>
              <a:t> et al., </a:t>
            </a:r>
            <a:r>
              <a:rPr lang="en-US" sz="1200" i="1" dirty="0" err="1"/>
              <a:t>BioRxiv</a:t>
            </a:r>
            <a:r>
              <a:rPr lang="en-US" sz="1200" dirty="0"/>
              <a:t>, 2019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98F0CAA7-7D6E-2D43-991D-42383EF3A06A}"/>
              </a:ext>
            </a:extLst>
          </p:cNvPr>
          <p:cNvGrpSpPr/>
          <p:nvPr/>
        </p:nvGrpSpPr>
        <p:grpSpPr>
          <a:xfrm>
            <a:off x="1055538" y="1440607"/>
            <a:ext cx="4590976" cy="4521178"/>
            <a:chOff x="1283800" y="-9765326"/>
            <a:chExt cx="34343759" cy="33821623"/>
          </a:xfrm>
        </p:grpSpPr>
        <p:pic>
          <p:nvPicPr>
            <p:cNvPr id="43" name="Online Media 42" descr="Screen Recording 2019-07-21 at 10.43.23 PM.mov">
              <a:hlinkClick r:id="" action="ppaction://media"/>
              <a:extLst>
                <a:ext uri="{FF2B5EF4-FFF2-40B4-BE49-F238E27FC236}">
                  <a16:creationId xmlns:a16="http://schemas.microsoft.com/office/drawing/2014/main" xmlns="" id="{061EE837-CDB6-4E40-A06A-9C5DD7E830AC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9"/>
            <a:stretch>
              <a:fillRect/>
            </a:stretch>
          </p:blipFill>
          <p:spPr>
            <a:xfrm>
              <a:off x="28769555" y="3235556"/>
              <a:ext cx="6858004" cy="6858006"/>
            </a:xfrm>
            <a:prstGeom prst="rect">
              <a:avLst/>
            </a:prstGeom>
          </p:spPr>
        </p:pic>
        <p:pic>
          <p:nvPicPr>
            <p:cNvPr id="44" name="Online Media 43" descr="Screen Recording 2019-07-21 at 10.41.10 PM.mov">
              <a:hlinkClick r:id="" action="ppaction://media"/>
              <a:extLst>
                <a:ext uri="{FF2B5EF4-FFF2-40B4-BE49-F238E27FC236}">
                  <a16:creationId xmlns:a16="http://schemas.microsoft.com/office/drawing/2014/main" xmlns="" id="{985C3923-28C0-7E45-9447-DD47A3C77267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20"/>
            <a:stretch>
              <a:fillRect/>
            </a:stretch>
          </p:blipFill>
          <p:spPr>
            <a:xfrm>
              <a:off x="25573530" y="13780440"/>
              <a:ext cx="6858005" cy="6858006"/>
            </a:xfrm>
            <a:prstGeom prst="rect">
              <a:avLst/>
            </a:prstGeom>
          </p:spPr>
        </p:pic>
        <p:pic>
          <p:nvPicPr>
            <p:cNvPr id="45" name="Online Media 44" descr="Screen Recording 2019-07-21 at 10.44.28 PM.mov">
              <a:hlinkClick r:id="" action="ppaction://media"/>
              <a:extLst>
                <a:ext uri="{FF2B5EF4-FFF2-40B4-BE49-F238E27FC236}">
                  <a16:creationId xmlns:a16="http://schemas.microsoft.com/office/drawing/2014/main" xmlns="" id="{20BDE1AA-CB10-804D-87A7-36649C357F18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21"/>
            <a:stretch>
              <a:fillRect/>
            </a:stretch>
          </p:blipFill>
          <p:spPr>
            <a:xfrm>
              <a:off x="14789931" y="17198291"/>
              <a:ext cx="6858004" cy="6858006"/>
            </a:xfrm>
            <a:prstGeom prst="rect">
              <a:avLst/>
            </a:prstGeom>
          </p:spPr>
        </p:pic>
        <p:pic>
          <p:nvPicPr>
            <p:cNvPr id="46" name="Online Media 45" descr="Screen Recording 2019-07-21 at 10.45.19 PM.mov">
              <a:hlinkClick r:id="" action="ppaction://media"/>
              <a:extLst>
                <a:ext uri="{FF2B5EF4-FFF2-40B4-BE49-F238E27FC236}">
                  <a16:creationId xmlns:a16="http://schemas.microsoft.com/office/drawing/2014/main" xmlns="" id="{6A68E3AC-8CFD-9345-8E74-ABD18CE6CB40}"/>
                </a:ext>
              </a:extLst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22"/>
            <a:stretch>
              <a:fillRect/>
            </a:stretch>
          </p:blipFill>
          <p:spPr>
            <a:xfrm>
              <a:off x="4112221" y="13743903"/>
              <a:ext cx="6858005" cy="6858006"/>
            </a:xfrm>
            <a:prstGeom prst="rect">
              <a:avLst/>
            </a:prstGeom>
          </p:spPr>
        </p:pic>
        <p:pic>
          <p:nvPicPr>
            <p:cNvPr id="47" name="Online Media 46" descr="Screen Recording 2019-07-21 at 10.45.50 PM.mov">
              <a:hlinkClick r:id="" action="ppaction://media"/>
              <a:extLst>
                <a:ext uri="{FF2B5EF4-FFF2-40B4-BE49-F238E27FC236}">
                  <a16:creationId xmlns:a16="http://schemas.microsoft.com/office/drawing/2014/main" xmlns="" id="{7F215B21-330C-1D46-92C7-3C762CC57AC1}"/>
                </a:ext>
              </a:extLst>
            </p:cNvPr>
            <p:cNvPicPr>
              <a:picLocks noChangeAspect="1"/>
            </p:cNvPicPr>
            <p:nvPr>
              <a:vide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23"/>
            <a:stretch>
              <a:fillRect/>
            </a:stretch>
          </p:blipFill>
          <p:spPr>
            <a:xfrm>
              <a:off x="1283800" y="3269954"/>
              <a:ext cx="6858004" cy="6858006"/>
            </a:xfrm>
            <a:prstGeom prst="rect">
              <a:avLst/>
            </a:prstGeom>
          </p:spPr>
        </p:pic>
        <p:pic>
          <p:nvPicPr>
            <p:cNvPr id="48" name="Online Media 47" descr="Screen Recording 2019-07-21 at 10.46.09 PM.mov">
              <a:hlinkClick r:id="" action="ppaction://media"/>
              <a:extLst>
                <a:ext uri="{FF2B5EF4-FFF2-40B4-BE49-F238E27FC236}">
                  <a16:creationId xmlns:a16="http://schemas.microsoft.com/office/drawing/2014/main" xmlns="" id="{C20BD777-C474-3841-9EC6-C6DC16886FCE}"/>
                </a:ext>
              </a:extLst>
            </p:cNvPr>
            <p:cNvPicPr>
              <a:picLocks noChangeAspect="1"/>
            </p:cNvPicPr>
            <p:nvPr>
              <a:vide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24"/>
            <a:stretch>
              <a:fillRect/>
            </a:stretch>
          </p:blipFill>
          <p:spPr>
            <a:xfrm>
              <a:off x="3868908" y="-7100522"/>
              <a:ext cx="6858005" cy="6858006"/>
            </a:xfrm>
            <a:prstGeom prst="rect">
              <a:avLst/>
            </a:prstGeom>
          </p:spPr>
        </p:pic>
        <p:pic>
          <p:nvPicPr>
            <p:cNvPr id="49" name="Online Media 48" descr="Screen Recording 2019-07-21 at 10.46.27 PM.mov">
              <a:hlinkClick r:id="" action="ppaction://media"/>
              <a:extLst>
                <a:ext uri="{FF2B5EF4-FFF2-40B4-BE49-F238E27FC236}">
                  <a16:creationId xmlns:a16="http://schemas.microsoft.com/office/drawing/2014/main" xmlns="" id="{E1D8DEE9-8223-4346-97E4-3D7B6C07D562}"/>
                </a:ext>
              </a:extLst>
            </p:cNvPr>
            <p:cNvPicPr>
              <a:picLocks noChangeAspect="1"/>
            </p:cNvPicPr>
            <p:nvPr>
              <a:vide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25"/>
            <a:stretch>
              <a:fillRect/>
            </a:stretch>
          </p:blipFill>
          <p:spPr>
            <a:xfrm>
              <a:off x="14514590" y="-9765326"/>
              <a:ext cx="6858004" cy="6858006"/>
            </a:xfrm>
            <a:prstGeom prst="rect">
              <a:avLst/>
            </a:prstGeom>
          </p:spPr>
        </p:pic>
        <p:pic>
          <p:nvPicPr>
            <p:cNvPr id="50" name="Online Media 49" descr="Screen Recording 2019-07-21 at 10.46.52 PM.mov">
              <a:hlinkClick r:id="" action="ppaction://media"/>
              <a:extLst>
                <a:ext uri="{FF2B5EF4-FFF2-40B4-BE49-F238E27FC236}">
                  <a16:creationId xmlns:a16="http://schemas.microsoft.com/office/drawing/2014/main" xmlns="" id="{13B794A2-187A-6F46-A26E-9F7001797B73}"/>
                </a:ext>
              </a:extLst>
            </p:cNvPr>
            <p:cNvPicPr>
              <a:picLocks noChangeAspect="1"/>
            </p:cNvPicPr>
            <p:nvPr>
              <a:vide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26"/>
            <a:stretch>
              <a:fillRect/>
            </a:stretch>
          </p:blipFill>
          <p:spPr>
            <a:xfrm>
              <a:off x="25573530" y="-7043577"/>
              <a:ext cx="6858005" cy="6858006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ACCA99F-06BF-4348-86E7-BB7AB19CF2E9}"/>
              </a:ext>
            </a:extLst>
          </p:cNvPr>
          <p:cNvGrpSpPr/>
          <p:nvPr/>
        </p:nvGrpSpPr>
        <p:grpSpPr>
          <a:xfrm>
            <a:off x="1978409" y="2407593"/>
            <a:ext cx="2685828" cy="2578470"/>
            <a:chOff x="5736067" y="3503002"/>
            <a:chExt cx="2085217" cy="200186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2913E57D-DE74-3D4C-B760-1AA64AE4A88D}"/>
                </a:ext>
              </a:extLst>
            </p:cNvPr>
            <p:cNvGrpSpPr/>
            <p:nvPr/>
          </p:nvGrpSpPr>
          <p:grpSpPr>
            <a:xfrm>
              <a:off x="5736067" y="3503002"/>
              <a:ext cx="2085217" cy="2001867"/>
              <a:chOff x="7406375" y="2358067"/>
              <a:chExt cx="2525384" cy="242444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xmlns="" id="{755B9B7C-CF99-8B44-B1A3-D0CBADE815C9}"/>
                  </a:ext>
                </a:extLst>
              </p:cNvPr>
              <p:cNvGrpSpPr/>
              <p:nvPr/>
            </p:nvGrpSpPr>
            <p:grpSpPr>
              <a:xfrm>
                <a:off x="9574428" y="3203470"/>
                <a:ext cx="357331" cy="640080"/>
                <a:chOff x="9765265" y="1766272"/>
                <a:chExt cx="357331" cy="640080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xmlns="" id="{4EFBCE70-F69E-E244-B52E-9660A6CBEF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5265" y="2085191"/>
                  <a:ext cx="35733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xmlns="" id="{8CEFE559-B43E-974F-8FB8-3504FED21049}"/>
                    </a:ext>
                  </a:extLst>
                </p:cNvPr>
                <p:cNvCxnSpPr/>
                <p:nvPr/>
              </p:nvCxnSpPr>
              <p:spPr>
                <a:xfrm>
                  <a:off x="9777910" y="1766272"/>
                  <a:ext cx="0" cy="64008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xmlns="" id="{FBCA101C-FAF4-BB49-895B-43D9E463889A}"/>
                  </a:ext>
                </a:extLst>
              </p:cNvPr>
              <p:cNvGrpSpPr/>
              <p:nvPr/>
            </p:nvGrpSpPr>
            <p:grpSpPr>
              <a:xfrm rot="16200000">
                <a:off x="8478941" y="2216693"/>
                <a:ext cx="357331" cy="640080"/>
                <a:chOff x="9765265" y="1766272"/>
                <a:chExt cx="357331" cy="640080"/>
              </a:xfrm>
            </p:grpSpPr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xmlns="" id="{7131648F-6BC3-FB4F-8BC2-2DC3D1D666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5265" y="2085191"/>
                  <a:ext cx="35733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xmlns="" id="{0F316163-874E-814D-9786-A1FE81683A98}"/>
                    </a:ext>
                  </a:extLst>
                </p:cNvPr>
                <p:cNvCxnSpPr/>
                <p:nvPr/>
              </p:nvCxnSpPr>
              <p:spPr>
                <a:xfrm>
                  <a:off x="9777910" y="1766272"/>
                  <a:ext cx="0" cy="64008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xmlns="" id="{61DC127B-3C79-C74F-AAE5-812F79447D93}"/>
                  </a:ext>
                </a:extLst>
              </p:cNvPr>
              <p:cNvGrpSpPr/>
              <p:nvPr/>
            </p:nvGrpSpPr>
            <p:grpSpPr>
              <a:xfrm rot="18900000">
                <a:off x="9264653" y="2487350"/>
                <a:ext cx="357331" cy="640080"/>
                <a:chOff x="9765265" y="1766272"/>
                <a:chExt cx="357331" cy="640080"/>
              </a:xfrm>
            </p:grpSpPr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xmlns="" id="{A746A3C5-7B0B-E340-82FF-A679D5A84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5265" y="2085191"/>
                  <a:ext cx="35733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xmlns="" id="{DC341D51-42EF-8141-A4F3-9CA87FA00B2A}"/>
                    </a:ext>
                  </a:extLst>
                </p:cNvPr>
                <p:cNvCxnSpPr/>
                <p:nvPr/>
              </p:nvCxnSpPr>
              <p:spPr>
                <a:xfrm>
                  <a:off x="9777910" y="1766272"/>
                  <a:ext cx="0" cy="64008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22ED893A-C363-C542-9481-179734B284A5}"/>
                  </a:ext>
                </a:extLst>
              </p:cNvPr>
              <p:cNvGrpSpPr/>
              <p:nvPr/>
            </p:nvGrpSpPr>
            <p:grpSpPr>
              <a:xfrm rot="13500000">
                <a:off x="7726303" y="2487350"/>
                <a:ext cx="357331" cy="640080"/>
                <a:chOff x="9765265" y="1766272"/>
                <a:chExt cx="357331" cy="640080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xmlns="" id="{180BC9CE-2613-5940-BC6E-5A32CE4AB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5265" y="2085191"/>
                  <a:ext cx="35733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xmlns="" id="{9C3C14D0-95C8-9748-8BA2-B82D4C5C2E92}"/>
                    </a:ext>
                  </a:extLst>
                </p:cNvPr>
                <p:cNvCxnSpPr/>
                <p:nvPr/>
              </p:nvCxnSpPr>
              <p:spPr>
                <a:xfrm>
                  <a:off x="9777910" y="1766272"/>
                  <a:ext cx="0" cy="64008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xmlns="" id="{D372CB62-2A4C-F342-B709-98D339666C90}"/>
                  </a:ext>
                </a:extLst>
              </p:cNvPr>
              <p:cNvGrpSpPr/>
              <p:nvPr/>
            </p:nvGrpSpPr>
            <p:grpSpPr>
              <a:xfrm rot="10800000">
                <a:off x="7406375" y="3203470"/>
                <a:ext cx="357331" cy="640080"/>
                <a:chOff x="9765265" y="1766272"/>
                <a:chExt cx="357331" cy="640080"/>
              </a:xfrm>
            </p:grpSpPr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xmlns="" id="{FAF1DB60-E48E-8F42-9AFF-200FA3D0D5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5265" y="2085191"/>
                  <a:ext cx="35733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xmlns="" id="{2461FC79-C7ED-0948-8EF6-2114CEEE92B7}"/>
                    </a:ext>
                  </a:extLst>
                </p:cNvPr>
                <p:cNvCxnSpPr/>
                <p:nvPr/>
              </p:nvCxnSpPr>
              <p:spPr>
                <a:xfrm>
                  <a:off x="9777910" y="1766272"/>
                  <a:ext cx="0" cy="64008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xmlns="" id="{359C03ED-3278-544F-B2D9-D1370D060D5C}"/>
                  </a:ext>
                </a:extLst>
              </p:cNvPr>
              <p:cNvGrpSpPr/>
              <p:nvPr/>
            </p:nvGrpSpPr>
            <p:grpSpPr>
              <a:xfrm rot="8100000">
                <a:off x="7726303" y="3958331"/>
                <a:ext cx="357331" cy="640080"/>
                <a:chOff x="9765265" y="1766272"/>
                <a:chExt cx="357331" cy="640080"/>
              </a:xfrm>
            </p:grpSpPr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xmlns="" id="{53D9E157-308F-8C4C-A48D-8F0FF9B402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5265" y="2085191"/>
                  <a:ext cx="35733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xmlns="" id="{1970FD6F-4FD9-7A4D-8B87-102434DDA68E}"/>
                    </a:ext>
                  </a:extLst>
                </p:cNvPr>
                <p:cNvCxnSpPr/>
                <p:nvPr/>
              </p:nvCxnSpPr>
              <p:spPr>
                <a:xfrm>
                  <a:off x="9777910" y="1766272"/>
                  <a:ext cx="0" cy="64008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xmlns="" id="{75B2181F-6B42-AE40-AA1A-BEE35FD7A43A}"/>
                  </a:ext>
                </a:extLst>
              </p:cNvPr>
              <p:cNvGrpSpPr/>
              <p:nvPr/>
            </p:nvGrpSpPr>
            <p:grpSpPr>
              <a:xfrm rot="2700000">
                <a:off x="9264653" y="3958331"/>
                <a:ext cx="357331" cy="640080"/>
                <a:chOff x="9765265" y="1766272"/>
                <a:chExt cx="357331" cy="640080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xmlns="" id="{2CD394C6-5243-5240-B0F8-CFD6A616D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5265" y="2085191"/>
                  <a:ext cx="35733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xmlns="" id="{6755FAE2-DBDB-4142-AE74-56C8019F601E}"/>
                    </a:ext>
                  </a:extLst>
                </p:cNvPr>
                <p:cNvCxnSpPr/>
                <p:nvPr/>
              </p:nvCxnSpPr>
              <p:spPr>
                <a:xfrm>
                  <a:off x="9777910" y="1766272"/>
                  <a:ext cx="0" cy="64008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xmlns="" id="{5975E1A6-35D9-D04A-AD20-06F351FEB2C9}"/>
                  </a:ext>
                </a:extLst>
              </p:cNvPr>
              <p:cNvGrpSpPr/>
              <p:nvPr/>
            </p:nvGrpSpPr>
            <p:grpSpPr>
              <a:xfrm rot="5400000">
                <a:off x="8478941" y="4283802"/>
                <a:ext cx="357331" cy="640080"/>
                <a:chOff x="9765265" y="1766272"/>
                <a:chExt cx="357331" cy="640080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xmlns="" id="{546CBECD-EE10-9943-8A62-CE7D36522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5265" y="2085191"/>
                  <a:ext cx="35733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xmlns="" id="{6858E94D-E986-1F44-A986-D51FF72C23DE}"/>
                    </a:ext>
                  </a:extLst>
                </p:cNvPr>
                <p:cNvCxnSpPr/>
                <p:nvPr/>
              </p:nvCxnSpPr>
              <p:spPr>
                <a:xfrm>
                  <a:off x="9777910" y="1766272"/>
                  <a:ext cx="0" cy="64008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CB1B4655-CFE7-7340-85E9-D5FC0983E4A0}"/>
                </a:ext>
              </a:extLst>
            </p:cNvPr>
            <p:cNvSpPr txBox="1"/>
            <p:nvPr/>
          </p:nvSpPr>
          <p:spPr>
            <a:xfrm>
              <a:off x="7257842" y="4309410"/>
              <a:ext cx="343272" cy="3350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dirty="0"/>
                <a:t>0°</a:t>
              </a:r>
              <a:endParaRPr lang="en-US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0B3225A7-5AD3-5C46-9FFE-E2DA2BB471CC}"/>
                </a:ext>
              </a:extLst>
            </p:cNvPr>
            <p:cNvSpPr txBox="1"/>
            <p:nvPr/>
          </p:nvSpPr>
          <p:spPr>
            <a:xfrm>
              <a:off x="7003656" y="3906994"/>
              <a:ext cx="415359" cy="3350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dirty="0"/>
                <a:t>45°</a:t>
              </a:r>
              <a:endParaRPr lang="en-US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AAACE69D-909D-1D4D-834E-9EA367DCF72E}"/>
                </a:ext>
              </a:extLst>
            </p:cNvPr>
            <p:cNvSpPr txBox="1"/>
            <p:nvPr/>
          </p:nvSpPr>
          <p:spPr>
            <a:xfrm>
              <a:off x="6590347" y="3755274"/>
              <a:ext cx="415359" cy="3350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dirty="0"/>
                <a:t>90°</a:t>
              </a:r>
              <a:endParaRPr lang="en-US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61D880D7-29FD-D545-8822-EADDF802E031}"/>
                </a:ext>
              </a:extLst>
            </p:cNvPr>
            <p:cNvSpPr txBox="1"/>
            <p:nvPr/>
          </p:nvSpPr>
          <p:spPr>
            <a:xfrm>
              <a:off x="6153083" y="3869045"/>
              <a:ext cx="502585" cy="3350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dirty="0"/>
                <a:t>135°</a:t>
              </a:r>
              <a:endParaRPr lang="en-US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1E97AEEA-2B1E-3F43-B06D-57D3DF9D70C2}"/>
                </a:ext>
              </a:extLst>
            </p:cNvPr>
            <p:cNvSpPr txBox="1"/>
            <p:nvPr/>
          </p:nvSpPr>
          <p:spPr>
            <a:xfrm>
              <a:off x="6005770" y="4302730"/>
              <a:ext cx="502585" cy="3350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dirty="0"/>
                <a:t>180°</a:t>
              </a:r>
              <a:endParaRPr 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B2DB92BC-F905-E141-9BBF-FED52122990E}"/>
                </a:ext>
              </a:extLst>
            </p:cNvPr>
            <p:cNvSpPr txBox="1"/>
            <p:nvPr/>
          </p:nvSpPr>
          <p:spPr>
            <a:xfrm>
              <a:off x="6180576" y="4731249"/>
              <a:ext cx="502585" cy="3350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dirty="0"/>
                <a:t>225°</a:t>
              </a:r>
              <a:endParaRPr lang="en-US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CC5B6091-2C37-3F42-BF3C-29E26870207F}"/>
                </a:ext>
              </a:extLst>
            </p:cNvPr>
            <p:cNvSpPr txBox="1"/>
            <p:nvPr/>
          </p:nvSpPr>
          <p:spPr>
            <a:xfrm>
              <a:off x="6538408" y="4926932"/>
              <a:ext cx="502585" cy="3350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dirty="0"/>
                <a:t>270°</a:t>
              </a:r>
              <a:endParaRPr 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F9723CD8-6462-864C-A9BB-B6ED98AD301A}"/>
                </a:ext>
              </a:extLst>
            </p:cNvPr>
            <p:cNvSpPr txBox="1"/>
            <p:nvPr/>
          </p:nvSpPr>
          <p:spPr>
            <a:xfrm>
              <a:off x="6938117" y="4730723"/>
              <a:ext cx="502585" cy="3350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dirty="0"/>
                <a:t>315°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18619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ncil and paper&#10;&#10;Description automatically generated">
            <a:extLst>
              <a:ext uri="{FF2B5EF4-FFF2-40B4-BE49-F238E27FC236}">
                <a16:creationId xmlns:a16="http://schemas.microsoft.com/office/drawing/2014/main" xmlns="" id="{27AAAF6E-54A7-6349-996C-331C1BAA8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5"/>
          <a:stretch/>
        </p:blipFill>
        <p:spPr>
          <a:xfrm>
            <a:off x="2332663" y="1261802"/>
            <a:ext cx="7385310" cy="49453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F28F967-713B-A648-990D-152B179D35D8}"/>
              </a:ext>
            </a:extLst>
          </p:cNvPr>
          <p:cNvSpPr/>
          <p:nvPr/>
        </p:nvSpPr>
        <p:spPr>
          <a:xfrm>
            <a:off x="2332663" y="6381651"/>
            <a:ext cx="7445247" cy="2605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dirty="0" err="1"/>
              <a:t>Billeh</a:t>
            </a:r>
            <a:r>
              <a:rPr lang="en-US" sz="1200" dirty="0"/>
              <a:t> et al., </a:t>
            </a:r>
            <a:r>
              <a:rPr lang="en-US" sz="1200" i="1" dirty="0" err="1"/>
              <a:t>BioRxiv</a:t>
            </a:r>
            <a:r>
              <a:rPr lang="en-US" sz="1200" dirty="0"/>
              <a:t>, 2019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E8A9C8-359A-3341-9716-2823170AC3AB}"/>
              </a:ext>
            </a:extLst>
          </p:cNvPr>
          <p:cNvSpPr txBox="1">
            <a:spLocks/>
          </p:cNvSpPr>
          <p:nvPr/>
        </p:nvSpPr>
        <p:spPr>
          <a:xfrm>
            <a:off x="412244" y="100406"/>
            <a:ext cx="11700734" cy="920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rgbClr val="0A325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04781"/>
                </a:solidFill>
              </a:rPr>
              <a:t>Comparison with Recordings </a:t>
            </a:r>
            <a:r>
              <a:rPr lang="en-US" sz="3200" i="1" dirty="0">
                <a:solidFill>
                  <a:srgbClr val="004781"/>
                </a:solidFill>
              </a:rPr>
              <a:t>in Vivo</a:t>
            </a:r>
            <a:r>
              <a:rPr lang="en-US" sz="3200" dirty="0">
                <a:solidFill>
                  <a:srgbClr val="004781"/>
                </a:solidFill>
              </a:rPr>
              <a:t/>
            </a:r>
            <a:br>
              <a:rPr lang="en-US" sz="3200" dirty="0">
                <a:solidFill>
                  <a:srgbClr val="004781"/>
                </a:solidFill>
              </a:rPr>
            </a:br>
            <a:r>
              <a:rPr lang="en-US" sz="3200" dirty="0">
                <a:solidFill>
                  <a:srgbClr val="004781"/>
                </a:solidFill>
              </a:rPr>
              <a:t>Example: Direction Selectivity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93EAB4-9680-664C-B7C1-065478541868}"/>
              </a:ext>
            </a:extLst>
          </p:cNvPr>
          <p:cNvSpPr txBox="1"/>
          <p:nvPr/>
        </p:nvSpPr>
        <p:spPr>
          <a:xfrm>
            <a:off x="412244" y="4317962"/>
            <a:ext cx="2198747" cy="10574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DSI: Direction Selectivity Index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116579" y="3790011"/>
            <a:ext cx="449824" cy="270934"/>
          </a:xfrm>
          <a:prstGeom prst="rect">
            <a:avLst/>
          </a:prstGeom>
          <a:solidFill>
            <a:srgbClr val="416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16579" y="4234921"/>
            <a:ext cx="449824" cy="270934"/>
          </a:xfrm>
          <a:prstGeom prst="rect">
            <a:avLst/>
          </a:prstGeom>
          <a:solidFill>
            <a:srgbClr val="FFA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16578" y="4687692"/>
            <a:ext cx="449824" cy="270934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561997" y="3782150"/>
            <a:ext cx="1217358" cy="2866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/>
              <a:t>Biophysical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561997" y="4227060"/>
            <a:ext cx="1339094" cy="2866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/>
              <a:t>Point-neuron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561997" y="4679831"/>
            <a:ext cx="1217358" cy="2866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1463869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42" y="90071"/>
            <a:ext cx="11567160" cy="62860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4781"/>
                </a:solidFill>
              </a:rPr>
              <a:t>Predicting the Logics of Neural Connectivity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9130FC2-A1A0-3C49-91B3-E3AD5E1CECAC}"/>
              </a:ext>
            </a:extLst>
          </p:cNvPr>
          <p:cNvSpPr/>
          <p:nvPr/>
        </p:nvSpPr>
        <p:spPr>
          <a:xfrm>
            <a:off x="2332663" y="6381651"/>
            <a:ext cx="7445247" cy="2605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dirty="0" err="1"/>
              <a:t>Billeh</a:t>
            </a:r>
            <a:r>
              <a:rPr lang="en-US" sz="1200" dirty="0"/>
              <a:t> et al., </a:t>
            </a:r>
            <a:r>
              <a:rPr lang="en-US" sz="1200" i="1" dirty="0" err="1"/>
              <a:t>BioRxiv</a:t>
            </a:r>
            <a:r>
              <a:rPr lang="en-US" sz="1200" dirty="0"/>
              <a:t>, 2019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347E422-07E0-474B-8503-B9A8DFED4D99}"/>
              </a:ext>
            </a:extLst>
          </p:cNvPr>
          <p:cNvSpPr/>
          <p:nvPr/>
        </p:nvSpPr>
        <p:spPr>
          <a:xfrm>
            <a:off x="2732713" y="2079361"/>
            <a:ext cx="17457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Preferred direction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BDC5C8A-E5A6-FD49-BFAA-EBC8A48D5984}"/>
              </a:ext>
            </a:extLst>
          </p:cNvPr>
          <p:cNvSpPr/>
          <p:nvPr/>
        </p:nvSpPr>
        <p:spPr>
          <a:xfrm>
            <a:off x="2388077" y="990293"/>
            <a:ext cx="7677090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Distribution of connections in the Visual Space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06865" y="1962303"/>
            <a:ext cx="4031569" cy="4432107"/>
            <a:chOff x="806865" y="1962303"/>
            <a:chExt cx="4031569" cy="44321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D5EA961-14D4-924D-902B-951C2E2DC478}"/>
                </a:ext>
              </a:extLst>
            </p:cNvPr>
            <p:cNvGrpSpPr/>
            <p:nvPr/>
          </p:nvGrpSpPr>
          <p:grpSpPr>
            <a:xfrm>
              <a:off x="2685406" y="2403309"/>
              <a:ext cx="2153028" cy="3677710"/>
              <a:chOff x="6562654" y="3158173"/>
              <a:chExt cx="1242532" cy="2122439"/>
            </a:xfrm>
          </p:grpSpPr>
          <p:pic>
            <p:nvPicPr>
              <p:cNvPr id="5" name="Picture 4" descr="retinotopic_coords (1).png">
                <a:extLst>
                  <a:ext uri="{FF2B5EF4-FFF2-40B4-BE49-F238E27FC236}">
                    <a16:creationId xmlns:a16="http://schemas.microsoft.com/office/drawing/2014/main" xmlns="" id="{FC386684-A102-1244-92AB-32F9C5521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2" t="35073" r="49941" b="37796"/>
              <a:stretch/>
            </p:blipFill>
            <p:spPr>
              <a:xfrm>
                <a:off x="6562654" y="3158173"/>
                <a:ext cx="1242532" cy="2063896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xmlns="" id="{2C140A2D-DAA2-2D41-9C89-61DD76A92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13258" y="5280611"/>
                <a:ext cx="924252" cy="1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 descr="retinotopic_coords (1).png">
              <a:extLst>
                <a:ext uri="{FF2B5EF4-FFF2-40B4-BE49-F238E27FC236}">
                  <a16:creationId xmlns:a16="http://schemas.microsoft.com/office/drawing/2014/main" xmlns="" id="{8C94E9C6-E56F-D34F-88A2-55C4E020C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59" t="9872" r="11589" b="4432"/>
            <a:stretch/>
          </p:blipFill>
          <p:spPr>
            <a:xfrm>
              <a:off x="1929115" y="1962303"/>
              <a:ext cx="715232" cy="438367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B7F7BEB3-7E8A-5244-AD87-6B1F72E225AB}"/>
                </a:ext>
              </a:extLst>
            </p:cNvPr>
            <p:cNvSpPr/>
            <p:nvPr/>
          </p:nvSpPr>
          <p:spPr>
            <a:xfrm>
              <a:off x="806865" y="2653767"/>
              <a:ext cx="125526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Connection strength (arb. u.)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0E64B49-C667-4E4D-B64F-17522D7FB97B}"/>
                </a:ext>
              </a:extLst>
            </p:cNvPr>
            <p:cNvSpPr/>
            <p:nvPr/>
          </p:nvSpPr>
          <p:spPr>
            <a:xfrm>
              <a:off x="3048497" y="6086633"/>
              <a:ext cx="12552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10 degrees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9210438-E768-D34B-8341-8C96E524A961}"/>
              </a:ext>
            </a:extLst>
          </p:cNvPr>
          <p:cNvSpPr/>
          <p:nvPr/>
        </p:nvSpPr>
        <p:spPr>
          <a:xfrm>
            <a:off x="2564935" y="2377969"/>
            <a:ext cx="774432" cy="73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476DA208-791B-B040-BC57-A94BECF02322}"/>
              </a:ext>
            </a:extLst>
          </p:cNvPr>
          <p:cNvGrpSpPr>
            <a:grpSpLocks noChangeAspect="1"/>
          </p:cNvGrpSpPr>
          <p:nvPr/>
        </p:nvGrpSpPr>
        <p:grpSpPr>
          <a:xfrm>
            <a:off x="2856041" y="2423496"/>
            <a:ext cx="357331" cy="640080"/>
            <a:chOff x="6381486" y="2618509"/>
            <a:chExt cx="409422" cy="73055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6E458682-F8DE-E048-9B08-FCD3FF649BC0}"/>
                </a:ext>
              </a:extLst>
            </p:cNvPr>
            <p:cNvCxnSpPr>
              <a:cxnSpLocks/>
            </p:cNvCxnSpPr>
            <p:nvPr/>
          </p:nvCxnSpPr>
          <p:spPr>
            <a:xfrm>
              <a:off x="6381486" y="2982505"/>
              <a:ext cx="40942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A967E274-D78A-8F4D-8468-AAC6A7996581}"/>
                </a:ext>
              </a:extLst>
            </p:cNvPr>
            <p:cNvCxnSpPr/>
            <p:nvPr/>
          </p:nvCxnSpPr>
          <p:spPr>
            <a:xfrm>
              <a:off x="6395974" y="2618509"/>
              <a:ext cx="0" cy="73055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6D79001-BB73-7549-A496-70E702C06FB3}"/>
              </a:ext>
            </a:extLst>
          </p:cNvPr>
          <p:cNvGrpSpPr/>
          <p:nvPr/>
        </p:nvGrpSpPr>
        <p:grpSpPr>
          <a:xfrm>
            <a:off x="7056965" y="2258165"/>
            <a:ext cx="3217427" cy="3633920"/>
            <a:chOff x="7056965" y="2258165"/>
            <a:chExt cx="3217427" cy="3633920"/>
          </a:xfrm>
        </p:grpSpPr>
        <p:pic>
          <p:nvPicPr>
            <p:cNvPr id="15" name="Picture 14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xmlns="" id="{0FAF7D4F-4BA5-0746-8E06-EDF8A6AE8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7042207" y="2411424"/>
              <a:ext cx="3246944" cy="321742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3AF95F2A-E32D-C545-B48F-5EE1265030BD}"/>
                </a:ext>
              </a:extLst>
            </p:cNvPr>
            <p:cNvSpPr/>
            <p:nvPr/>
          </p:nvSpPr>
          <p:spPr>
            <a:xfrm>
              <a:off x="7056965" y="2258165"/>
              <a:ext cx="200297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Preferred direction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B6A0543D-A965-244C-8AB5-EC1167D70C4D}"/>
                </a:ext>
              </a:extLst>
            </p:cNvPr>
            <p:cNvSpPr/>
            <p:nvPr/>
          </p:nvSpPr>
          <p:spPr>
            <a:xfrm>
              <a:off x="7121339" y="5584308"/>
              <a:ext cx="293255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Rossi et al., </a:t>
              </a:r>
              <a:r>
                <a:rPr lang="en-US" sz="1400" i="1" dirty="0" err="1"/>
                <a:t>BioRxiv</a:t>
              </a:r>
              <a:r>
                <a:rPr lang="en-US" sz="1400" dirty="0"/>
                <a:t>, 2019</a:t>
              </a: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xmlns="" id="{F1897491-0626-1C48-A9C3-158D0F913972}"/>
                </a:ext>
              </a:extLst>
            </p:cNvPr>
            <p:cNvSpPr/>
            <p:nvPr/>
          </p:nvSpPr>
          <p:spPr>
            <a:xfrm>
              <a:off x="8543554" y="3845108"/>
              <a:ext cx="249714" cy="262856"/>
            </a:xfrm>
            <a:prstGeom prst="triangle">
              <a:avLst/>
            </a:prstGeom>
            <a:solidFill>
              <a:srgbClr val="92D050"/>
            </a:solidFill>
            <a:ln w="38100">
              <a:solidFill>
                <a:srgbClr val="929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48264F3-FA9A-D542-92D9-249708993333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8668411" y="3473702"/>
              <a:ext cx="5111" cy="371406"/>
            </a:xfrm>
            <a:prstGeom prst="line">
              <a:avLst/>
            </a:prstGeom>
            <a:solidFill>
              <a:srgbClr val="92D050"/>
            </a:solidFill>
            <a:ln w="38100">
              <a:solidFill>
                <a:srgbClr val="92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0833BBAD-6E54-EC4F-A7E4-844AADE7F1A1}"/>
                </a:ext>
              </a:extLst>
            </p:cNvPr>
            <p:cNvCxnSpPr/>
            <p:nvPr/>
          </p:nvCxnSpPr>
          <p:spPr>
            <a:xfrm flipV="1">
              <a:off x="8676929" y="3415776"/>
              <a:ext cx="51111" cy="57925"/>
            </a:xfrm>
            <a:prstGeom prst="line">
              <a:avLst/>
            </a:prstGeom>
            <a:solidFill>
              <a:srgbClr val="92D050"/>
            </a:solidFill>
            <a:ln w="38100">
              <a:solidFill>
                <a:srgbClr val="92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B57881B9-4648-904B-B4B5-09F05A2BDD56}"/>
                </a:ext>
              </a:extLst>
            </p:cNvPr>
            <p:cNvCxnSpPr/>
            <p:nvPr/>
          </p:nvCxnSpPr>
          <p:spPr>
            <a:xfrm flipH="1" flipV="1">
              <a:off x="8632634" y="3412369"/>
              <a:ext cx="42592" cy="64740"/>
            </a:xfrm>
            <a:prstGeom prst="line">
              <a:avLst/>
            </a:prstGeom>
            <a:solidFill>
              <a:srgbClr val="92D050"/>
            </a:solidFill>
            <a:ln w="38100">
              <a:solidFill>
                <a:srgbClr val="92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21BB9BE5-BBF3-5D47-B0CC-A191B2C76B62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8793268" y="4107964"/>
              <a:ext cx="93558" cy="125413"/>
            </a:xfrm>
            <a:prstGeom prst="line">
              <a:avLst/>
            </a:prstGeom>
            <a:solidFill>
              <a:srgbClr val="92D050"/>
            </a:solidFill>
            <a:ln w="38100">
              <a:solidFill>
                <a:srgbClr val="92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5CF9A13-BE87-C442-9D00-A5FEFD7C0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6811" y="4104557"/>
              <a:ext cx="93462" cy="125413"/>
            </a:xfrm>
            <a:prstGeom prst="line">
              <a:avLst/>
            </a:prstGeom>
            <a:solidFill>
              <a:srgbClr val="92D050"/>
            </a:solidFill>
            <a:ln w="38100">
              <a:solidFill>
                <a:srgbClr val="92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376EFEF4-D96E-6748-A6A2-0D32E3A5DAC2}"/>
              </a:ext>
            </a:extLst>
          </p:cNvPr>
          <p:cNvGrpSpPr/>
          <p:nvPr/>
        </p:nvGrpSpPr>
        <p:grpSpPr>
          <a:xfrm>
            <a:off x="3570792" y="3694053"/>
            <a:ext cx="430015" cy="821008"/>
            <a:chOff x="10281919" y="3484504"/>
            <a:chExt cx="474888" cy="906682"/>
          </a:xfrm>
          <a:solidFill>
            <a:srgbClr val="92D050"/>
          </a:solidFill>
        </p:grpSpPr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xmlns="" id="{6AA101DF-09DB-9444-A6E7-E204A472805D}"/>
                </a:ext>
              </a:extLst>
            </p:cNvPr>
            <p:cNvSpPr/>
            <p:nvPr/>
          </p:nvSpPr>
          <p:spPr>
            <a:xfrm>
              <a:off x="10377714" y="3962400"/>
              <a:ext cx="275772" cy="290286"/>
            </a:xfrm>
            <a:prstGeom prst="triangle">
              <a:avLst/>
            </a:prstGeom>
            <a:grpFill/>
            <a:ln w="38100">
              <a:solidFill>
                <a:srgbClr val="929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3C441AA-60CA-1B4A-9939-4BF560D6C81D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10515600" y="3552237"/>
              <a:ext cx="5644" cy="410163"/>
            </a:xfrm>
            <a:prstGeom prst="line">
              <a:avLst/>
            </a:prstGeom>
            <a:grpFill/>
            <a:ln w="38100">
              <a:solidFill>
                <a:srgbClr val="92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4DC91416-C969-3C41-9AFA-35BAC269C303}"/>
                </a:ext>
              </a:extLst>
            </p:cNvPr>
            <p:cNvCxnSpPr/>
            <p:nvPr/>
          </p:nvCxnSpPr>
          <p:spPr>
            <a:xfrm flipV="1">
              <a:off x="10525007" y="3488267"/>
              <a:ext cx="56445" cy="63970"/>
            </a:xfrm>
            <a:prstGeom prst="line">
              <a:avLst/>
            </a:prstGeom>
            <a:grpFill/>
            <a:ln w="38100">
              <a:solidFill>
                <a:srgbClr val="92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61D739D5-81CE-5949-94E0-04AFF662893E}"/>
                </a:ext>
              </a:extLst>
            </p:cNvPr>
            <p:cNvCxnSpPr/>
            <p:nvPr/>
          </p:nvCxnSpPr>
          <p:spPr>
            <a:xfrm flipH="1" flipV="1">
              <a:off x="10476089" y="3484504"/>
              <a:ext cx="47037" cy="71496"/>
            </a:xfrm>
            <a:prstGeom prst="line">
              <a:avLst/>
            </a:prstGeom>
            <a:grpFill/>
            <a:ln w="38100">
              <a:solidFill>
                <a:srgbClr val="92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5A5F1952-12E1-654C-AB3E-316AB901ED74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>
              <a:off x="10653486" y="4252686"/>
              <a:ext cx="103321" cy="138500"/>
            </a:xfrm>
            <a:prstGeom prst="line">
              <a:avLst/>
            </a:prstGeom>
            <a:grpFill/>
            <a:ln w="38100">
              <a:solidFill>
                <a:srgbClr val="92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58C661E9-5F58-0742-91B3-CEB7B2370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1919" y="4248923"/>
              <a:ext cx="103215" cy="138500"/>
            </a:xfrm>
            <a:prstGeom prst="line">
              <a:avLst/>
            </a:prstGeom>
            <a:grpFill/>
            <a:ln w="38100">
              <a:solidFill>
                <a:srgbClr val="92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62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18" y="0"/>
            <a:ext cx="9559636" cy="83666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4781"/>
                </a:solidFill>
              </a:rPr>
              <a:t>Predicting Cell-Type Specific Effects of Optogenetic Perturbations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E411C51-3327-FE47-B38E-84B3246F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29" y="1557860"/>
            <a:ext cx="5293145" cy="3545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FC16373-CDEA-384E-BA0B-82924C6DCDAC}"/>
              </a:ext>
            </a:extLst>
          </p:cNvPr>
          <p:cNvSpPr/>
          <p:nvPr/>
        </p:nvSpPr>
        <p:spPr>
          <a:xfrm>
            <a:off x="2332663" y="6381651"/>
            <a:ext cx="7445247" cy="2605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dirty="0"/>
              <a:t>Cai et al., </a:t>
            </a:r>
            <a:r>
              <a:rPr lang="en-US" sz="1200" i="1" dirty="0"/>
              <a:t>In prep.</a:t>
            </a:r>
            <a:r>
              <a:rPr lang="en-US" sz="1200" dirty="0"/>
              <a:t>, 2019</a:t>
            </a:r>
          </a:p>
        </p:txBody>
      </p:sp>
      <p:sp>
        <p:nvSpPr>
          <p:cNvPr id="10" name="Rectangle 9"/>
          <p:cNvSpPr/>
          <p:nvPr/>
        </p:nvSpPr>
        <p:spPr>
          <a:xfrm rot="-5400000">
            <a:off x="-295416" y="3101860"/>
            <a:ext cx="1459774" cy="457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Neuron ID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63312" y="4296383"/>
            <a:ext cx="349458" cy="457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5518" y="2903200"/>
            <a:ext cx="997047" cy="457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25,000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518" y="1532595"/>
            <a:ext cx="997047" cy="457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50,000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84265" y="4993600"/>
            <a:ext cx="5456607" cy="727394"/>
            <a:chOff x="1184265" y="4993600"/>
            <a:chExt cx="5456607" cy="727394"/>
          </a:xfrm>
        </p:grpSpPr>
        <p:sp>
          <p:nvSpPr>
            <p:cNvPr id="14" name="Rectangle 13"/>
            <p:cNvSpPr/>
            <p:nvPr/>
          </p:nvSpPr>
          <p:spPr>
            <a:xfrm>
              <a:off x="3139662" y="5263794"/>
              <a:ext cx="1327070" cy="45720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Time (</a:t>
              </a:r>
              <a:r>
                <a:rPr lang="en-US" dirty="0" err="1"/>
                <a:t>ms</a:t>
              </a:r>
              <a:r>
                <a:rPr lang="en-US" dirty="0"/>
                <a:t>)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84265" y="4993600"/>
              <a:ext cx="422844" cy="45720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59215" y="4993600"/>
              <a:ext cx="825815" cy="45720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1000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37136" y="4993600"/>
              <a:ext cx="825815" cy="45720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2000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815057" y="4993600"/>
              <a:ext cx="825815" cy="45720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3000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94871" y="1054531"/>
            <a:ext cx="5568078" cy="4054528"/>
            <a:chOff x="6558697" y="1054531"/>
            <a:chExt cx="5568078" cy="40545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C30F2631-E236-6249-BB31-91A92C396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629" y="1552898"/>
              <a:ext cx="5293146" cy="355616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CE4419D-AD90-B045-911C-F610D3DBF5FE}"/>
                </a:ext>
              </a:extLst>
            </p:cNvPr>
            <p:cNvSpPr/>
            <p:nvPr/>
          </p:nvSpPr>
          <p:spPr>
            <a:xfrm>
              <a:off x="6558697" y="1054531"/>
              <a:ext cx="5557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Perturbation: Silence Layer 4 Excitatory Neurons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45099" y="1305377"/>
            <a:ext cx="4569234" cy="3958417"/>
            <a:chOff x="5754910" y="1191206"/>
            <a:chExt cx="5693316" cy="493223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"/>
            <a:stretch/>
          </p:blipFill>
          <p:spPr>
            <a:xfrm>
              <a:off x="5754910" y="1191206"/>
              <a:ext cx="5253827" cy="493223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 rot="16200000">
              <a:off x="9278483" y="3063905"/>
              <a:ext cx="3786275" cy="55321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Normalized activity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652519" y="5987526"/>
            <a:ext cx="393982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Collaboration with the team of S. Mihalas</a:t>
            </a:r>
          </a:p>
        </p:txBody>
      </p:sp>
    </p:spTree>
    <p:extLst>
      <p:ext uri="{BB962C8B-B14F-4D97-AF65-F5344CB8AC3E}">
        <p14:creationId xmlns:p14="http://schemas.microsoft.com/office/powerpoint/2010/main" val="244221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Models and Modeling Software Are Freely Available to the Community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160441" y="2997200"/>
            <a:ext cx="9333757" cy="2719663"/>
            <a:chOff x="5419899" y="844062"/>
            <a:chExt cx="6600388" cy="1802594"/>
          </a:xfrm>
        </p:grpSpPr>
        <p:pic>
          <p:nvPicPr>
            <p:cNvPr id="6" name="Picture 5"/>
            <p:cNvPicPr/>
            <p:nvPr/>
          </p:nvPicPr>
          <p:blipFill rotWithShape="1">
            <a:blip r:embed="rId2"/>
            <a:srcRect t="65086"/>
            <a:stretch/>
          </p:blipFill>
          <p:spPr>
            <a:xfrm>
              <a:off x="5419899" y="984738"/>
              <a:ext cx="6600388" cy="166191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419899" y="844062"/>
              <a:ext cx="333787" cy="365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3262" y="1614837"/>
            <a:ext cx="10225476" cy="2241478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algn="ctr"/>
            <a:r>
              <a:rPr lang="en-US" sz="2200" b="1" dirty="0"/>
              <a:t>Brain Modeling </a:t>
            </a:r>
            <a:r>
              <a:rPr lang="en-US" sz="2200" b="1" dirty="0" err="1"/>
              <a:t>ToolKit</a:t>
            </a:r>
            <a:r>
              <a:rPr lang="en-US" sz="2200" b="1" dirty="0"/>
              <a:t> (BMTK</a:t>
            </a:r>
            <a:r>
              <a:rPr lang="en-US" sz="2200" b="1" dirty="0" smtClean="0"/>
              <a:t>)</a:t>
            </a:r>
            <a:r>
              <a:rPr lang="en-US" sz="2200" dirty="0" smtClean="0"/>
              <a:t>: </a:t>
            </a:r>
            <a:r>
              <a:rPr lang="en-US" sz="2200" dirty="0" smtClean="0">
                <a:hlinkClick r:id="rId3"/>
              </a:rPr>
              <a:t>https</a:t>
            </a:r>
            <a:r>
              <a:rPr lang="en-US" sz="2200" dirty="0">
                <a:hlinkClick r:id="rId3"/>
              </a:rPr>
              <a:t>://</a:t>
            </a:r>
            <a:r>
              <a:rPr lang="en-US" sz="2200" dirty="0" smtClean="0">
                <a:hlinkClick r:id="rId3"/>
              </a:rPr>
              <a:t>alleninstitute.github.io</a:t>
            </a:r>
            <a:r>
              <a:rPr lang="en-US" sz="2200" dirty="0">
                <a:hlinkClick r:id="rId3"/>
              </a:rPr>
              <a:t>/bmtk/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7470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Models and Modeling Software Are Freely Available to the Community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089" y="3442955"/>
            <a:ext cx="8497977" cy="2614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005237"/>
            <a:ext cx="12206676" cy="2076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r>
              <a:rPr lang="en-US" sz="2200" b="1" dirty="0" smtClean="0"/>
              <a:t>Scalable </a:t>
            </a:r>
            <a:r>
              <a:rPr lang="en-US" sz="2200" b="1" dirty="0"/>
              <a:t>Open Network Architecture </a:t>
            </a:r>
            <a:r>
              <a:rPr lang="en-US" sz="2200" b="1" dirty="0" err="1"/>
              <a:t>TemplAte</a:t>
            </a:r>
            <a:r>
              <a:rPr lang="en-US" sz="2200" b="1" dirty="0"/>
              <a:t> (</a:t>
            </a:r>
            <a:r>
              <a:rPr lang="en-US" sz="2200" b="1" dirty="0" smtClean="0"/>
              <a:t>SONATA)</a:t>
            </a:r>
            <a:r>
              <a:rPr lang="en-US" sz="2200" dirty="0" smtClean="0"/>
              <a:t>:</a:t>
            </a:r>
          </a:p>
          <a:p>
            <a:pPr algn="ctr"/>
            <a:r>
              <a:rPr lang="en-US" sz="2200" dirty="0" smtClean="0">
                <a:hlinkClick r:id="rId3"/>
              </a:rPr>
              <a:t>https://github.com/AllenInstitute/sonata</a:t>
            </a:r>
            <a:endParaRPr lang="en-US" sz="2200" dirty="0" smtClean="0"/>
          </a:p>
          <a:p>
            <a:pPr algn="ctr"/>
            <a:r>
              <a:rPr lang="en-US" sz="2000" dirty="0"/>
              <a:t>An interface between SONATA and the NWB format </a:t>
            </a:r>
            <a:r>
              <a:rPr lang="en-US" sz="2000" dirty="0" smtClean="0"/>
              <a:t>has </a:t>
            </a:r>
            <a:r>
              <a:rPr lang="en-US" sz="2000" dirty="0"/>
              <a:t>been developed as well </a:t>
            </a:r>
            <a:endParaRPr lang="en-US" sz="2000" dirty="0" smtClean="0"/>
          </a:p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589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</a:t>
            </a:r>
            <a:r>
              <a:rPr lang="en-US" dirty="0"/>
              <a:t>Program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990450" y="6510432"/>
            <a:ext cx="363350" cy="136524"/>
          </a:xfrm>
        </p:spPr>
        <p:txBody>
          <a:bodyPr/>
          <a:lstStyle/>
          <a:p>
            <a:fld id="{C237DDFB-D1EB-A547-BAB9-2D6F8ABC99CD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66587" y="2651035"/>
            <a:ext cx="2841784" cy="2539981"/>
            <a:chOff x="3665316" y="1794024"/>
            <a:chExt cx="4122575" cy="3684749"/>
          </a:xfrm>
        </p:grpSpPr>
        <p:grpSp>
          <p:nvGrpSpPr>
            <p:cNvPr id="7" name="Group 468"/>
            <p:cNvGrpSpPr/>
            <p:nvPr/>
          </p:nvGrpSpPr>
          <p:grpSpPr>
            <a:xfrm>
              <a:off x="3665316" y="1794024"/>
              <a:ext cx="2235330" cy="2170058"/>
              <a:chOff x="-1" y="0"/>
              <a:chExt cx="1961326" cy="1914526"/>
            </a:xfrm>
          </p:grpSpPr>
          <p:sp>
            <p:nvSpPr>
              <p:cNvPr id="12" name="Shape 466"/>
              <p:cNvSpPr/>
              <p:nvPr/>
            </p:nvSpPr>
            <p:spPr>
              <a:xfrm>
                <a:off x="-1" y="0"/>
                <a:ext cx="1961326" cy="191452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433FF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300" b="1">
                    <a:solidFill>
                      <a:srgbClr val="0433FF"/>
                    </a:solidFill>
                  </a:defRPr>
                </a:pPr>
                <a:endParaRPr sz="2000"/>
              </a:p>
            </p:txBody>
          </p:sp>
          <p:sp>
            <p:nvSpPr>
              <p:cNvPr id="13" name="Shape 467"/>
              <p:cNvSpPr/>
              <p:nvPr/>
            </p:nvSpPr>
            <p:spPr>
              <a:xfrm>
                <a:off x="287228" y="780766"/>
                <a:ext cx="1386867" cy="3529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300" b="1">
                    <a:solidFill>
                      <a:srgbClr val="0433FF"/>
                    </a:solidFill>
                  </a:defRPr>
                </a:lvl1pPr>
              </a:lstStyle>
              <a:p>
                <a:r>
                  <a:rPr sz="2000" dirty="0"/>
                  <a:t>Cell Types</a:t>
                </a:r>
              </a:p>
            </p:txBody>
          </p:sp>
        </p:grpSp>
        <p:grpSp>
          <p:nvGrpSpPr>
            <p:cNvPr id="8" name="Group 473"/>
            <p:cNvGrpSpPr/>
            <p:nvPr/>
          </p:nvGrpSpPr>
          <p:grpSpPr>
            <a:xfrm>
              <a:off x="4582892" y="3251104"/>
              <a:ext cx="2409920" cy="2227669"/>
              <a:chOff x="-1" y="0"/>
              <a:chExt cx="1961326" cy="1914526"/>
            </a:xfrm>
          </p:grpSpPr>
          <p:sp>
            <p:nvSpPr>
              <p:cNvPr id="10" name="Shape 471"/>
              <p:cNvSpPr/>
              <p:nvPr/>
            </p:nvSpPr>
            <p:spPr>
              <a:xfrm>
                <a:off x="-1" y="0"/>
                <a:ext cx="1961326" cy="191452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300" b="1"/>
                </a:pPr>
                <a:endParaRPr sz="2000"/>
              </a:p>
            </p:txBody>
          </p:sp>
          <p:sp>
            <p:nvSpPr>
              <p:cNvPr id="11" name="Shape 472"/>
              <p:cNvSpPr/>
              <p:nvPr/>
            </p:nvSpPr>
            <p:spPr>
              <a:xfrm>
                <a:off x="287228" y="785329"/>
                <a:ext cx="1386867" cy="343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300" b="1"/>
                </a:lvl1pPr>
              </a:lstStyle>
              <a:p>
                <a:r>
                  <a:rPr sz="2000" dirty="0"/>
                  <a:t>Product</a:t>
                </a:r>
              </a:p>
            </p:txBody>
          </p:sp>
        </p:grpSp>
        <p:sp>
          <p:nvSpPr>
            <p:cNvPr id="9" name="Shape 461"/>
            <p:cNvSpPr/>
            <p:nvPr/>
          </p:nvSpPr>
          <p:spPr>
            <a:xfrm>
              <a:off x="5536987" y="1794024"/>
              <a:ext cx="2250904" cy="221562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2600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2300" b="1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2000" dirty="0"/>
                <a:t>BrainTV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5994412" y="1737448"/>
            <a:ext cx="3437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2"/>
              </a:rPr>
              <a:t>http://brain-map.org/</a:t>
            </a:r>
            <a:endParaRPr lang="en-US" sz="24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06" y="2726797"/>
            <a:ext cx="5087321" cy="32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Allen Institute’s Databases and Allen Software Development Kit (Allen SDK)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30647" y="1737448"/>
            <a:ext cx="5032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2"/>
              </a:rPr>
              <a:t>http://alleninstitute.github.io/AllenSDK/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1507079" y="1737448"/>
            <a:ext cx="3437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2"/>
              </a:rPr>
              <a:t>http://brain-map.org/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9"/>
          <a:stretch/>
        </p:blipFill>
        <p:spPr>
          <a:xfrm>
            <a:off x="5640562" y="2607743"/>
            <a:ext cx="6551438" cy="341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73" y="2726797"/>
            <a:ext cx="5087321" cy="32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30448D3-59D9-D84F-8687-97A866D4CA83}"/>
              </a:ext>
            </a:extLst>
          </p:cNvPr>
          <p:cNvGrpSpPr/>
          <p:nvPr/>
        </p:nvGrpSpPr>
        <p:grpSpPr>
          <a:xfrm>
            <a:off x="5120600" y="981116"/>
            <a:ext cx="6998704" cy="5398558"/>
            <a:chOff x="5120600" y="981114"/>
            <a:chExt cx="6998704" cy="53985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b="6397"/>
            <a:stretch/>
          </p:blipFill>
          <p:spPr>
            <a:xfrm>
              <a:off x="6916994" y="2198073"/>
              <a:ext cx="3081445" cy="418159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120600" y="981114"/>
              <a:ext cx="6998704" cy="125908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600" b="1" dirty="0"/>
                <a:t>Models: </a:t>
              </a:r>
              <a:r>
                <a:rPr lang="en-US" sz="1600" b="1" dirty="0">
                  <a:hlinkClick r:id="rId3"/>
                </a:rPr>
                <a:t>http://portal.brain-map.org/explore/models</a:t>
              </a:r>
              <a:endParaRPr lang="en-US" sz="1600" b="1" dirty="0"/>
            </a:p>
            <a:p>
              <a:pPr>
                <a:spcAft>
                  <a:spcPts val="1200"/>
                </a:spcAft>
              </a:pPr>
              <a:r>
                <a:rPr lang="en-US" sz="1600" b="1" dirty="0"/>
                <a:t>Brain Modeling </a:t>
              </a:r>
              <a:r>
                <a:rPr lang="en-US" sz="1600" b="1" dirty="0" err="1"/>
                <a:t>ToolKit</a:t>
              </a:r>
              <a:r>
                <a:rPr lang="en-US" sz="1600" b="1" dirty="0"/>
                <a:t>: </a:t>
              </a:r>
              <a:r>
                <a:rPr lang="en-US" sz="1600" b="1" dirty="0">
                  <a:hlinkClick r:id="rId4"/>
                </a:rPr>
                <a:t>https://alleninstitute.github.io/bmtk/</a:t>
              </a:r>
              <a:endParaRPr lang="en-US" sz="1600" b="1" dirty="0"/>
            </a:p>
            <a:p>
              <a:pPr>
                <a:spcAft>
                  <a:spcPts val="1200"/>
                </a:spcAft>
              </a:pPr>
              <a:r>
                <a:rPr lang="en-US" sz="1600" b="1" dirty="0"/>
                <a:t>Modeling file format SONATA: </a:t>
              </a:r>
              <a:r>
                <a:rPr lang="en-US" sz="1600" b="1" dirty="0">
                  <a:hlinkClick r:id="rId5"/>
                </a:rPr>
                <a:t>https://github.com/AllenInstitute/sonata</a:t>
              </a:r>
              <a:endParaRPr lang="en-US" sz="1600" b="1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5302" y="37767"/>
            <a:ext cx="11567160" cy="628602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Our Data, Models, and Software Are Freely Available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07079" y="1737448"/>
            <a:ext cx="3437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6"/>
              </a:rPr>
              <a:t>http://brain-map.org/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73" y="2726797"/>
            <a:ext cx="5087321" cy="32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5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40272F43-2C66-264A-855C-F775E68A227E}"/>
              </a:ext>
            </a:extLst>
          </p:cNvPr>
          <p:cNvCxnSpPr>
            <a:cxnSpLocks/>
          </p:cNvCxnSpPr>
          <p:nvPr/>
        </p:nvCxnSpPr>
        <p:spPr>
          <a:xfrm>
            <a:off x="2298700" y="6391275"/>
            <a:ext cx="9073387" cy="0"/>
          </a:xfrm>
          <a:prstGeom prst="line">
            <a:avLst/>
          </a:prstGeom>
          <a:ln w="15875">
            <a:solidFill>
              <a:srgbClr val="7C7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9FE86849-9D1C-435C-B284-599D3BFDB0DF}"/>
              </a:ext>
            </a:extLst>
          </p:cNvPr>
          <p:cNvSpPr txBox="1">
            <a:spLocks/>
          </p:cNvSpPr>
          <p:nvPr/>
        </p:nvSpPr>
        <p:spPr>
          <a:xfrm>
            <a:off x="846327" y="231580"/>
            <a:ext cx="10515600" cy="920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100" dirty="0">
                <a:solidFill>
                  <a:srgbClr val="003057"/>
                </a:solidFill>
                <a:latin typeface="Arial" charset="0"/>
                <a:ea typeface="Arial" charset="0"/>
                <a:cs typeface="Arial" charset="0"/>
              </a:rPr>
              <a:t>CORE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9E0D6E8-6106-6641-A0F7-1E88B32AA1D2}"/>
              </a:ext>
            </a:extLst>
          </p:cNvPr>
          <p:cNvSpPr txBox="1"/>
          <p:nvPr/>
        </p:nvSpPr>
        <p:spPr>
          <a:xfrm>
            <a:off x="5892090" y="3363602"/>
            <a:ext cx="375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Science</a:t>
            </a: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3347BB3-439F-5D4B-B685-7696FD74CAB3}"/>
              </a:ext>
            </a:extLst>
          </p:cNvPr>
          <p:cNvSpPr txBox="1"/>
          <p:nvPr/>
        </p:nvSpPr>
        <p:spPr>
          <a:xfrm>
            <a:off x="2320175" y="5191373"/>
            <a:ext cx="441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Science</a:t>
            </a: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AB8191-6A4C-B347-9E2A-1DF8393CEF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0174" y="2693903"/>
            <a:ext cx="3191774" cy="2127849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7734AD8-F71B-5848-AFD9-ECF455E9D6A8}"/>
              </a:ext>
            </a:extLst>
          </p:cNvPr>
          <p:cNvSpPr txBox="1"/>
          <p:nvPr/>
        </p:nvSpPr>
        <p:spPr>
          <a:xfrm>
            <a:off x="2320174" y="1757656"/>
            <a:ext cx="3681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Interdisciplinary teams working towards common goal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161E413-9612-7A45-866B-B1C4BA15C4F9}"/>
              </a:ext>
            </a:extLst>
          </p:cNvPr>
          <p:cNvSpPr txBox="1"/>
          <p:nvPr/>
        </p:nvSpPr>
        <p:spPr>
          <a:xfrm>
            <a:off x="5892091" y="3694054"/>
            <a:ext cx="393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Large-scale projects with robust, massive data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202C8A1-59F1-7D45-B5BE-8813A58AA901}"/>
              </a:ext>
            </a:extLst>
          </p:cNvPr>
          <p:cNvSpPr/>
          <p:nvPr/>
        </p:nvSpPr>
        <p:spPr>
          <a:xfrm>
            <a:off x="2320174" y="5521093"/>
            <a:ext cx="3936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resources available online at brain-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map.org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allencell.org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1294673-1AE1-9749-8F29-0B247C957EAF}"/>
              </a:ext>
            </a:extLst>
          </p:cNvPr>
          <p:cNvSpPr txBox="1"/>
          <p:nvPr/>
        </p:nvSpPr>
        <p:spPr>
          <a:xfrm>
            <a:off x="2320174" y="1328253"/>
            <a:ext cx="375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Science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F12F29A-E751-8245-9D92-291819C68F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762" y="1096417"/>
            <a:ext cx="2991410" cy="212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7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28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31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Allen Institute - Online Public Resources</a:t>
            </a:r>
            <a:br>
              <a:rPr lang="en-US" dirty="0"/>
            </a:br>
            <a:r>
              <a:rPr lang="en-US" dirty="0">
                <a:hlinkClick r:id="rId2"/>
              </a:rPr>
              <a:t>www.brain-map.org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99" y="1420373"/>
            <a:ext cx="11384021" cy="3133369"/>
          </a:xfrm>
          <a:prstGeom prst="rect">
            <a:avLst/>
          </a:prstGeom>
        </p:spPr>
      </p:pic>
      <p:sp>
        <p:nvSpPr>
          <p:cNvPr id="5" name="Rectangle 20"/>
          <p:cNvSpPr>
            <a:spLocks/>
          </p:cNvSpPr>
          <p:nvPr/>
        </p:nvSpPr>
        <p:spPr bwMode="auto">
          <a:xfrm>
            <a:off x="3136929" y="4904389"/>
            <a:ext cx="618778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600" b="1" u="sng" dirty="0">
                <a:latin typeface="Arial" charset="0"/>
                <a:cs typeface="Arial" charset="0"/>
                <a:sym typeface="Arial" charset="0"/>
              </a:rPr>
              <a:t>All data </a:t>
            </a:r>
            <a:r>
              <a:rPr lang="en-US" sz="1600" b="1" u="sng" dirty="0" smtClean="0">
                <a:latin typeface="Arial" charset="0"/>
                <a:cs typeface="Arial" charset="0"/>
                <a:sym typeface="Arial" charset="0"/>
              </a:rPr>
              <a:t>are:</a:t>
            </a:r>
            <a:endParaRPr lang="en-US" sz="1600" b="1" u="sng" dirty="0">
              <a:latin typeface="Arial" charset="0"/>
              <a:cs typeface="Arial" charset="0"/>
              <a:sym typeface="Arial" charset="0"/>
            </a:endParaRPr>
          </a:p>
          <a:p>
            <a:pPr lvl="1">
              <a:spcBef>
                <a:spcPts val="1800"/>
              </a:spcBef>
              <a:buSzPct val="125000"/>
              <a:buFont typeface="Arial" charset="0"/>
              <a:buChar char="•"/>
            </a:pPr>
            <a:r>
              <a:rPr lang="en-US" sz="1600" dirty="0">
                <a:latin typeface="Arial" charset="0"/>
                <a:cs typeface="Arial" charset="0"/>
                <a:sym typeface="Arial" charset="0"/>
              </a:rPr>
              <a:t> publicly accessible via API as soon as they pass QC</a:t>
            </a:r>
          </a:p>
          <a:p>
            <a:pPr lvl="1">
              <a:spcBef>
                <a:spcPts val="1800"/>
              </a:spcBef>
              <a:buSzPct val="125000"/>
              <a:buFont typeface="Arial" charset="0"/>
              <a:buChar char="•"/>
            </a:pPr>
            <a:r>
              <a:rPr lang="en-US" sz="1600" dirty="0">
                <a:latin typeface="Arial" charset="0"/>
                <a:cs typeface="Arial" charset="0"/>
                <a:sym typeface="Arial" charset="0"/>
              </a:rPr>
              <a:t> freely available without any commercial </a:t>
            </a:r>
            <a:r>
              <a:rPr lang="en-US" sz="1600" dirty="0" smtClean="0">
                <a:latin typeface="Arial" charset="0"/>
                <a:cs typeface="Arial" charset="0"/>
                <a:sym typeface="Arial" charset="0"/>
              </a:rPr>
              <a:t>restrictions</a:t>
            </a:r>
            <a:endParaRPr lang="en-US" sz="1600" dirty="0"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0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Institute Programs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4" name="Group 468"/>
          <p:cNvGrpSpPr/>
          <p:nvPr/>
        </p:nvGrpSpPr>
        <p:grpSpPr>
          <a:xfrm>
            <a:off x="3665316" y="1295088"/>
            <a:ext cx="2235330" cy="2170058"/>
            <a:chOff x="-1" y="0"/>
            <a:chExt cx="1961326" cy="1914526"/>
          </a:xfrm>
        </p:grpSpPr>
        <p:sp>
          <p:nvSpPr>
            <p:cNvPr id="5" name="Shape 466"/>
            <p:cNvSpPr/>
            <p:nvPr/>
          </p:nvSpPr>
          <p:spPr>
            <a:xfrm>
              <a:off x="-1" y="0"/>
              <a:ext cx="1961326" cy="19145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433F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300" b="1">
                  <a:solidFill>
                    <a:srgbClr val="0433FF"/>
                  </a:solidFill>
                </a:defRPr>
              </a:pPr>
              <a:endParaRPr sz="2000"/>
            </a:p>
          </p:txBody>
        </p:sp>
        <p:sp>
          <p:nvSpPr>
            <p:cNvPr id="6" name="Shape 467"/>
            <p:cNvSpPr/>
            <p:nvPr/>
          </p:nvSpPr>
          <p:spPr>
            <a:xfrm>
              <a:off x="287228" y="780766"/>
              <a:ext cx="1386867" cy="352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 b="1">
                  <a:solidFill>
                    <a:srgbClr val="0433FF"/>
                  </a:solidFill>
                </a:defRPr>
              </a:lvl1pPr>
            </a:lstStyle>
            <a:p>
              <a:r>
                <a:rPr sz="2000" dirty="0"/>
                <a:t>Cell Types</a:t>
              </a:r>
            </a:p>
          </p:txBody>
        </p:sp>
      </p:grpSp>
      <p:grpSp>
        <p:nvGrpSpPr>
          <p:cNvPr id="7" name="Group 473"/>
          <p:cNvGrpSpPr/>
          <p:nvPr/>
        </p:nvGrpSpPr>
        <p:grpSpPr>
          <a:xfrm>
            <a:off x="4582892" y="2752168"/>
            <a:ext cx="2409920" cy="2227669"/>
            <a:chOff x="-1" y="0"/>
            <a:chExt cx="1961326" cy="1914526"/>
          </a:xfrm>
        </p:grpSpPr>
        <p:sp>
          <p:nvSpPr>
            <p:cNvPr id="8" name="Shape 471"/>
            <p:cNvSpPr/>
            <p:nvPr/>
          </p:nvSpPr>
          <p:spPr>
            <a:xfrm>
              <a:off x="-1" y="0"/>
              <a:ext cx="1961326" cy="19145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300" b="1"/>
              </a:pPr>
              <a:endParaRPr sz="2000"/>
            </a:p>
          </p:txBody>
        </p:sp>
        <p:sp>
          <p:nvSpPr>
            <p:cNvPr id="9" name="Shape 472"/>
            <p:cNvSpPr/>
            <p:nvPr/>
          </p:nvSpPr>
          <p:spPr>
            <a:xfrm>
              <a:off x="287228" y="785329"/>
              <a:ext cx="1386867" cy="343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 b="1"/>
              </a:lvl1pPr>
            </a:lstStyle>
            <a:p>
              <a:r>
                <a:rPr sz="2000"/>
                <a:t>Product</a:t>
              </a:r>
            </a:p>
          </p:txBody>
        </p:sp>
      </p:grpSp>
      <p:sp>
        <p:nvSpPr>
          <p:cNvPr id="10" name="Shape 461"/>
          <p:cNvSpPr/>
          <p:nvPr/>
        </p:nvSpPr>
        <p:spPr>
          <a:xfrm>
            <a:off x="5536987" y="1295088"/>
            <a:ext cx="2250904" cy="2215624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26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 b="1">
                <a:solidFill>
                  <a:srgbClr val="FF26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2000" dirty="0"/>
              <a:t>BrainTV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7" r="33620" b="25958"/>
          <a:stretch/>
        </p:blipFill>
        <p:spPr bwMode="auto">
          <a:xfrm>
            <a:off x="7910388" y="3117393"/>
            <a:ext cx="4163153" cy="189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130" y="798978"/>
            <a:ext cx="2124607" cy="23184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8480" r="78827" b="53007"/>
          <a:stretch/>
        </p:blipFill>
        <p:spPr>
          <a:xfrm>
            <a:off x="1124510" y="1405383"/>
            <a:ext cx="1849127" cy="2327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0" t="13101" r="24469" b="62453"/>
          <a:stretch/>
        </p:blipFill>
        <p:spPr>
          <a:xfrm>
            <a:off x="789366" y="4018742"/>
            <a:ext cx="2841309" cy="16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9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Types Program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8480" r="78827" b="53007"/>
          <a:stretch/>
        </p:blipFill>
        <p:spPr>
          <a:xfrm>
            <a:off x="3532135" y="2543503"/>
            <a:ext cx="2154504" cy="2711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0" t="13101" r="24469" b="62453"/>
          <a:stretch/>
        </p:blipFill>
        <p:spPr>
          <a:xfrm>
            <a:off x="6241514" y="2500797"/>
            <a:ext cx="5172435" cy="30885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5123" y="1364946"/>
            <a:ext cx="6207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ct val="100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1" dirty="0">
                <a:latin typeface="Arial" charset="0"/>
                <a:ea typeface="Arial" charset="0"/>
                <a:cs typeface="Arial" charset="0"/>
                <a:sym typeface="Arial"/>
              </a:rPr>
              <a:t>Characteristics of cells and connections</a:t>
            </a:r>
            <a:endParaRPr lang="en-US" sz="24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3339" y="2604887"/>
            <a:ext cx="2841784" cy="2539981"/>
            <a:chOff x="3665316" y="1794024"/>
            <a:chExt cx="4122575" cy="3684749"/>
          </a:xfrm>
        </p:grpSpPr>
        <p:grpSp>
          <p:nvGrpSpPr>
            <p:cNvPr id="8" name="Group 468"/>
            <p:cNvGrpSpPr/>
            <p:nvPr/>
          </p:nvGrpSpPr>
          <p:grpSpPr>
            <a:xfrm>
              <a:off x="3665316" y="1794024"/>
              <a:ext cx="2235330" cy="2170058"/>
              <a:chOff x="-1" y="0"/>
              <a:chExt cx="1961326" cy="1914526"/>
            </a:xfrm>
          </p:grpSpPr>
          <p:sp>
            <p:nvSpPr>
              <p:cNvPr id="13" name="Shape 466"/>
              <p:cNvSpPr/>
              <p:nvPr/>
            </p:nvSpPr>
            <p:spPr>
              <a:xfrm>
                <a:off x="-1" y="0"/>
                <a:ext cx="1961326" cy="191452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433FF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300" b="1">
                    <a:solidFill>
                      <a:srgbClr val="0433FF"/>
                    </a:solidFill>
                  </a:defRPr>
                </a:pPr>
                <a:endParaRPr sz="2000"/>
              </a:p>
            </p:txBody>
          </p:sp>
          <p:sp>
            <p:nvSpPr>
              <p:cNvPr id="14" name="Shape 467"/>
              <p:cNvSpPr/>
              <p:nvPr/>
            </p:nvSpPr>
            <p:spPr>
              <a:xfrm>
                <a:off x="287228" y="780766"/>
                <a:ext cx="1386867" cy="3529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300" b="1">
                    <a:solidFill>
                      <a:srgbClr val="0433FF"/>
                    </a:solidFill>
                  </a:defRPr>
                </a:lvl1pPr>
              </a:lstStyle>
              <a:p>
                <a:r>
                  <a:rPr sz="2000" dirty="0"/>
                  <a:t>Cell Types</a:t>
                </a:r>
              </a:p>
            </p:txBody>
          </p:sp>
        </p:grpSp>
        <p:grpSp>
          <p:nvGrpSpPr>
            <p:cNvPr id="9" name="Group 473"/>
            <p:cNvGrpSpPr/>
            <p:nvPr/>
          </p:nvGrpSpPr>
          <p:grpSpPr>
            <a:xfrm>
              <a:off x="4582892" y="3251104"/>
              <a:ext cx="2409920" cy="2227669"/>
              <a:chOff x="-1" y="0"/>
              <a:chExt cx="1961326" cy="1914526"/>
            </a:xfrm>
          </p:grpSpPr>
          <p:sp>
            <p:nvSpPr>
              <p:cNvPr id="11" name="Shape 471"/>
              <p:cNvSpPr/>
              <p:nvPr/>
            </p:nvSpPr>
            <p:spPr>
              <a:xfrm>
                <a:off x="-1" y="0"/>
                <a:ext cx="1961326" cy="191452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300" b="1"/>
                </a:pPr>
                <a:endParaRPr sz="2000"/>
              </a:p>
            </p:txBody>
          </p:sp>
          <p:sp>
            <p:nvSpPr>
              <p:cNvPr id="12" name="Shape 472"/>
              <p:cNvSpPr/>
              <p:nvPr/>
            </p:nvSpPr>
            <p:spPr>
              <a:xfrm>
                <a:off x="287228" y="785329"/>
                <a:ext cx="1386867" cy="343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300" b="1"/>
                </a:lvl1pPr>
              </a:lstStyle>
              <a:p>
                <a:r>
                  <a:rPr sz="2000" dirty="0"/>
                  <a:t>Product</a:t>
                </a:r>
              </a:p>
            </p:txBody>
          </p:sp>
        </p:grpSp>
        <p:sp>
          <p:nvSpPr>
            <p:cNvPr id="10" name="Shape 461"/>
            <p:cNvSpPr/>
            <p:nvPr/>
          </p:nvSpPr>
          <p:spPr>
            <a:xfrm>
              <a:off x="5536987" y="1794024"/>
              <a:ext cx="2250904" cy="221562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2600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2300" b="1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2000" dirty="0"/>
                <a:t>BrainTV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49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(Mouse and Human)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hape 202"/>
          <p:cNvSpPr/>
          <p:nvPr/>
        </p:nvSpPr>
        <p:spPr>
          <a:xfrm>
            <a:off x="419163" y="1234784"/>
            <a:ext cx="11940049" cy="90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r>
              <a:rPr lang="en-US" b="1" dirty="0"/>
              <a:t>Deliverables: </a:t>
            </a:r>
            <a:r>
              <a:rPr lang="en-US" dirty="0"/>
              <a:t>Single-cell transcriptomic data for mouse and human cortical cells, transcriptomic cell type taxonomy.</a:t>
            </a:r>
          </a:p>
          <a:p>
            <a:endParaRPr lang="en-US" dirty="0"/>
          </a:p>
          <a:p>
            <a:r>
              <a:rPr lang="en-US" b="1" dirty="0"/>
              <a:t>Scope: </a:t>
            </a:r>
            <a:r>
              <a:rPr lang="en-US" dirty="0"/>
              <a:t>Tens of thousands of cells.</a:t>
            </a:r>
          </a:p>
        </p:txBody>
      </p:sp>
      <p:pic>
        <p:nvPicPr>
          <p:cNvPr id="6" name="Picture 5" descr="Screen Shot 2019-09-03 at 1.46.3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4" t="6692" r="9471"/>
          <a:stretch/>
        </p:blipFill>
        <p:spPr>
          <a:xfrm>
            <a:off x="7857593" y="1825160"/>
            <a:ext cx="3151144" cy="4647394"/>
          </a:xfrm>
          <a:prstGeom prst="rect">
            <a:avLst/>
          </a:prstGeom>
        </p:spPr>
      </p:pic>
      <p:pic>
        <p:nvPicPr>
          <p:cNvPr id="9" name="Picture 8" descr="Screen Shot 2019-09-03 at 1.49.4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5" t="49325" r="12059" b="2287"/>
          <a:stretch/>
        </p:blipFill>
        <p:spPr>
          <a:xfrm>
            <a:off x="419162" y="2887134"/>
            <a:ext cx="3108960" cy="2719972"/>
          </a:xfrm>
          <a:prstGeom prst="rect">
            <a:avLst/>
          </a:prstGeom>
        </p:spPr>
      </p:pic>
      <p:pic>
        <p:nvPicPr>
          <p:cNvPr id="16" name="Picture 15" descr="Screen Shot 2019-09-03 at 1.49.4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5" t="6793" r="12059" b="50674"/>
          <a:stretch/>
        </p:blipFill>
        <p:spPr>
          <a:xfrm>
            <a:off x="3612790" y="2836333"/>
            <a:ext cx="3536865" cy="27199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64178" y="6480720"/>
            <a:ext cx="797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Tasic</a:t>
            </a:r>
            <a:r>
              <a:rPr lang="en-US" sz="1200" dirty="0" smtClean="0"/>
              <a:t> et </a:t>
            </a:r>
            <a:r>
              <a:rPr lang="en-US" sz="1200" dirty="0"/>
              <a:t>al., </a:t>
            </a:r>
            <a:r>
              <a:rPr lang="en-US" sz="1200" i="1" dirty="0" err="1" smtClean="0"/>
              <a:t>Natutre</a:t>
            </a:r>
            <a:r>
              <a:rPr lang="en-US" sz="1200" dirty="0" smtClean="0"/>
              <a:t>, </a:t>
            </a:r>
            <a:r>
              <a:rPr lang="en-US" sz="1200" dirty="0"/>
              <a:t>2018; </a:t>
            </a:r>
            <a:r>
              <a:rPr lang="en-US" sz="1200" dirty="0" smtClean="0"/>
              <a:t>Hodge, </a:t>
            </a:r>
            <a:r>
              <a:rPr lang="en-US" sz="1200" dirty="0" err="1" smtClean="0"/>
              <a:t>Bakken,et</a:t>
            </a:r>
            <a:r>
              <a:rPr lang="en-US" sz="1200" dirty="0" smtClean="0"/>
              <a:t> </a:t>
            </a:r>
            <a:r>
              <a:rPr lang="en-US" sz="1200" dirty="0"/>
              <a:t>al., </a:t>
            </a:r>
            <a:r>
              <a:rPr lang="en-US" sz="1200" i="1" dirty="0" smtClean="0"/>
              <a:t>Nature</a:t>
            </a:r>
            <a:r>
              <a:rPr lang="en-US" sz="1200" dirty="0" smtClean="0"/>
              <a:t>, </a:t>
            </a:r>
            <a:r>
              <a:rPr lang="en-US" sz="1200" dirty="0"/>
              <a:t>2019</a:t>
            </a:r>
            <a:endParaRPr lang="en-US" sz="1200" b="1" u="sng" dirty="0">
              <a:solidFill>
                <a:srgbClr val="004E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4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Electrophysiology and Morphology of Neurons </a:t>
            </a:r>
            <a:r>
              <a:rPr lang="en-US" i="1" dirty="0"/>
              <a:t>in Vitro </a:t>
            </a:r>
            <a:r>
              <a:rPr lang="en-US" dirty="0"/>
              <a:t>(Mouse and Human)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Shape 202"/>
          <p:cNvSpPr/>
          <p:nvPr/>
        </p:nvSpPr>
        <p:spPr>
          <a:xfrm>
            <a:off x="403098" y="1395298"/>
            <a:ext cx="11769753" cy="1180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r>
              <a:rPr lang="en-US" b="1" dirty="0"/>
              <a:t>Deliverables: </a:t>
            </a:r>
            <a:r>
              <a:rPr lang="en-US" dirty="0" smtClean="0"/>
              <a:t>E-</a:t>
            </a:r>
            <a:r>
              <a:rPr lang="en-US" dirty="0" err="1" smtClean="0"/>
              <a:t>phys</a:t>
            </a:r>
            <a:r>
              <a:rPr lang="en-US" dirty="0" smtClean="0"/>
              <a:t> </a:t>
            </a:r>
            <a:r>
              <a:rPr lang="en-US" dirty="0"/>
              <a:t>and morphology data, as well as models, for cortical cells; morphological and physiological classification of cell types.</a:t>
            </a:r>
          </a:p>
          <a:p>
            <a:endParaRPr lang="en-US" dirty="0"/>
          </a:p>
          <a:p>
            <a:r>
              <a:rPr lang="en-US" b="1" dirty="0"/>
              <a:t>Scope: </a:t>
            </a:r>
            <a:r>
              <a:rPr lang="en-US" dirty="0"/>
              <a:t>Thousands of cells in the mouse visual cortex and human middle temporal gyrus (MTG).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091" y="6492874"/>
            <a:ext cx="797781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Gouwens</a:t>
            </a:r>
            <a:r>
              <a:rPr lang="en-US" sz="1200" dirty="0" smtClean="0"/>
              <a:t> </a:t>
            </a:r>
            <a:r>
              <a:rPr lang="en-US" sz="1200" dirty="0"/>
              <a:t>et al., </a:t>
            </a:r>
            <a:r>
              <a:rPr lang="en-US" sz="1200" i="1" dirty="0"/>
              <a:t>Nature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r>
              <a:rPr lang="en-US" sz="1200" dirty="0"/>
              <a:t>, 2019</a:t>
            </a:r>
            <a:endParaRPr lang="en-US" sz="1200" b="1" u="sng" dirty="0">
              <a:solidFill>
                <a:srgbClr val="004E7D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866" y="2575425"/>
            <a:ext cx="6234269" cy="3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and Human Patch-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hape 202"/>
          <p:cNvSpPr/>
          <p:nvPr/>
        </p:nvSpPr>
        <p:spPr>
          <a:xfrm>
            <a:off x="357206" y="1197809"/>
            <a:ext cx="12052511" cy="90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r>
              <a:rPr lang="en-US" b="1" dirty="0"/>
              <a:t>Deliverables: </a:t>
            </a:r>
            <a:r>
              <a:rPr lang="en-US" dirty="0"/>
              <a:t>Transcriptomic, </a:t>
            </a:r>
            <a:r>
              <a:rPr lang="en-US" dirty="0" smtClean="0"/>
              <a:t>E-</a:t>
            </a:r>
            <a:r>
              <a:rPr lang="en-US" dirty="0" err="1" smtClean="0"/>
              <a:t>phys</a:t>
            </a:r>
            <a:r>
              <a:rPr lang="en-US" dirty="0"/>
              <a:t>, and morphology data, as well as models, for mouse and human cortical cells.</a:t>
            </a:r>
          </a:p>
          <a:p>
            <a:endParaRPr lang="en-US" dirty="0"/>
          </a:p>
          <a:p>
            <a:r>
              <a:rPr lang="en-US" b="1" dirty="0"/>
              <a:t>Scope: </a:t>
            </a:r>
            <a:r>
              <a:rPr lang="en-US" dirty="0"/>
              <a:t>Thousands of neurons in mouse and human.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3696" y="2441623"/>
            <a:ext cx="3506374" cy="3506374"/>
            <a:chOff x="9151494" y="391689"/>
            <a:chExt cx="2743200" cy="2743200"/>
          </a:xfrm>
        </p:grpSpPr>
        <p:sp>
          <p:nvSpPr>
            <p:cNvPr id="6" name="Rectangle 5"/>
            <p:cNvSpPr/>
            <p:nvPr/>
          </p:nvSpPr>
          <p:spPr>
            <a:xfrm>
              <a:off x="9151494" y="391689"/>
              <a:ext cx="2743200" cy="2743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3" t="25000" r="33867" b="37500"/>
            <a:stretch/>
          </p:blipFill>
          <p:spPr>
            <a:xfrm>
              <a:off x="9211797" y="2576360"/>
              <a:ext cx="503807" cy="50343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3" t="25000" r="34887" b="37500"/>
            <a:stretch/>
          </p:blipFill>
          <p:spPr>
            <a:xfrm>
              <a:off x="9743885" y="2576360"/>
              <a:ext cx="503807" cy="50343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21" t="25000" r="33979" b="37500"/>
            <a:stretch/>
          </p:blipFill>
          <p:spPr>
            <a:xfrm>
              <a:off x="10279757" y="2576360"/>
              <a:ext cx="503807" cy="50343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0" t="25000" r="32500" b="37500"/>
            <a:stretch/>
          </p:blipFill>
          <p:spPr>
            <a:xfrm>
              <a:off x="10816305" y="2576360"/>
              <a:ext cx="503807" cy="50343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0" t="25000" r="32500" b="37500"/>
            <a:stretch/>
          </p:blipFill>
          <p:spPr>
            <a:xfrm>
              <a:off x="11359186" y="2576360"/>
              <a:ext cx="503807" cy="50343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/>
            <a:srcRect l="14617" t="14860" r="19887" b="20372"/>
            <a:stretch/>
          </p:blipFill>
          <p:spPr>
            <a:xfrm>
              <a:off x="9211797" y="438324"/>
              <a:ext cx="2652311" cy="210197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1201893" y="3466782"/>
            <a:ext cx="5166324" cy="1001358"/>
            <a:chOff x="6011285" y="3972752"/>
            <a:chExt cx="5166324" cy="1001358"/>
          </a:xfrm>
        </p:grpSpPr>
        <p:sp>
          <p:nvSpPr>
            <p:cNvPr id="14" name="TextBox 13"/>
            <p:cNvSpPr txBox="1"/>
            <p:nvPr/>
          </p:nvSpPr>
          <p:spPr>
            <a:xfrm>
              <a:off x="6011285" y="4000562"/>
              <a:ext cx="1647424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</a:rPr>
                <a:t>Mouse cortical cell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4274" y="4006610"/>
              <a:ext cx="1597500" cy="9675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12609" y="4066209"/>
              <a:ext cx="765000" cy="75375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6907" y="3972752"/>
              <a:ext cx="675000" cy="8550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784389" y="5917767"/>
            <a:ext cx="3592823" cy="341827"/>
            <a:chOff x="7591272" y="6358321"/>
            <a:chExt cx="3592823" cy="34182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56907" y="6366047"/>
              <a:ext cx="675000" cy="21375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91272" y="6430148"/>
              <a:ext cx="1597500" cy="270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30345" y="6358321"/>
              <a:ext cx="753750" cy="2137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14400" y="2250333"/>
            <a:ext cx="5444553" cy="1024828"/>
            <a:chOff x="5723792" y="2555887"/>
            <a:chExt cx="5444553" cy="1024828"/>
          </a:xfrm>
        </p:grpSpPr>
        <p:sp>
          <p:nvSpPr>
            <p:cNvPr id="23" name="TextBox 22"/>
            <p:cNvSpPr txBox="1"/>
            <p:nvPr/>
          </p:nvSpPr>
          <p:spPr>
            <a:xfrm>
              <a:off x="5723792" y="2593289"/>
              <a:ext cx="1934917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Mouse subcortical cell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06645" y="2613215"/>
              <a:ext cx="1597500" cy="9675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14595" y="2619727"/>
              <a:ext cx="753750" cy="7200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370382" y="2555887"/>
              <a:ext cx="596250" cy="787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108969" y="4698866"/>
            <a:ext cx="5225580" cy="1012050"/>
            <a:chOff x="5931515" y="5331093"/>
            <a:chExt cx="5225580" cy="1012050"/>
          </a:xfrm>
        </p:grpSpPr>
        <p:sp>
          <p:nvSpPr>
            <p:cNvPr id="28" name="TextBox 27"/>
            <p:cNvSpPr txBox="1"/>
            <p:nvPr/>
          </p:nvSpPr>
          <p:spPr>
            <a:xfrm>
              <a:off x="5931515" y="5331093"/>
              <a:ext cx="1714221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Human cortical cell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91272" y="5380456"/>
              <a:ext cx="1600200" cy="96268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430345" y="5399957"/>
              <a:ext cx="726750" cy="84645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70407" y="5388645"/>
              <a:ext cx="611325" cy="846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450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llen">
      <a:dk1>
        <a:srgbClr val="000000"/>
      </a:dk1>
      <a:lt1>
        <a:srgbClr val="FFFFFF"/>
      </a:lt1>
      <a:dk2>
        <a:srgbClr val="003057"/>
      </a:dk2>
      <a:lt2>
        <a:srgbClr val="E7E6E6"/>
      </a:lt2>
      <a:accent1>
        <a:srgbClr val="003057"/>
      </a:accent1>
      <a:accent2>
        <a:srgbClr val="789C49"/>
      </a:accent2>
      <a:accent3>
        <a:srgbClr val="5DA7E5"/>
      </a:accent3>
      <a:accent4>
        <a:srgbClr val="8279A3"/>
      </a:accent4>
      <a:accent5>
        <a:srgbClr val="7C7D7F"/>
      </a:accent5>
      <a:accent6>
        <a:srgbClr val="7C7D7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35567948990543B6225EBAECA37929" ma:contentTypeVersion="28" ma:contentTypeDescription="Create a new document." ma:contentTypeScope="" ma:versionID="e1637a5d8a696580c82c8a58dbfc9635">
  <xsd:schema xmlns:xsd="http://www.w3.org/2001/XMLSchema" xmlns:xs="http://www.w3.org/2001/XMLSchema" xmlns:p="http://schemas.microsoft.com/office/2006/metadata/properties" xmlns:ns1="http://schemas.microsoft.com/sharepoint/v3" xmlns:ns2="70c2b688-b411-41a4-b2b0-c43b12e0f7d1" xmlns:ns3="1ed5f801-d75c-42b9-9dbb-c4699f6f94f8" targetNamespace="http://schemas.microsoft.com/office/2006/metadata/properties" ma:root="true" ma:fieldsID="de2c8dfa6d869c65f19ae4538f88bd3c" ns1:_="" ns2:_="" ns3:_="">
    <xsd:import namespace="http://schemas.microsoft.com/sharepoint/v3"/>
    <xsd:import namespace="70c2b688-b411-41a4-b2b0-c43b12e0f7d1"/>
    <xsd:import namespace="1ed5f801-d75c-42b9-9dbb-c4699f6f94f8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4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5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c2b688-b411-41a4-b2b0-c43b12e0f7d1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5f801-d75c-42b9-9dbb-c4699f6f94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F305A0-629B-47F1-B895-2DB49EF08AA5}">
  <ds:schemaRefs>
    <ds:schemaRef ds:uri="1ed5f801-d75c-42b9-9dbb-c4699f6f94f8"/>
    <ds:schemaRef ds:uri="70c2b688-b411-41a4-b2b0-c43b12e0f7d1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4CB6B7D-1A16-45C6-AD8C-ADE615C4A7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5E26DB-E265-4387-B81D-95117C3E2E5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45566F60-DE9C-4A0C-A0E5-C48CB5B415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0c2b688-b411-41a4-b2b0-c43b12e0f7d1"/>
    <ds:schemaRef ds:uri="1ed5f801-d75c-42b9-9dbb-c4699f6f94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19905</TotalTime>
  <Words>1311</Words>
  <Application>Microsoft Macintosh PowerPoint</Application>
  <PresentationFormat>Custom</PresentationFormat>
  <Paragraphs>234</Paragraphs>
  <Slides>31</Slides>
  <Notes>2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Large-scale Datasets and Modeling Tools from the Allen Institute for Brain Science</vt:lpstr>
      <vt:lpstr>PowerPoint Presentation</vt:lpstr>
      <vt:lpstr>PowerPoint Presentation</vt:lpstr>
      <vt:lpstr>Allen Institute - Online Public Resources www.brain-map.org</vt:lpstr>
      <vt:lpstr>Institute Programs</vt:lpstr>
      <vt:lpstr>Cell Types Program</vt:lpstr>
      <vt:lpstr>Transcriptomics (Mouse and Human)</vt:lpstr>
      <vt:lpstr>Electrophysiology and Morphology of Neurons in Vitro (Mouse and Human)</vt:lpstr>
      <vt:lpstr>Mouse and Human Patch-Seq</vt:lpstr>
      <vt:lpstr>Mouse and Human Synaptic Physiology</vt:lpstr>
      <vt:lpstr>Mouse and Human EM Connectomics</vt:lpstr>
      <vt:lpstr>BrainTV Program</vt:lpstr>
      <vt:lpstr>Visual Coding</vt:lpstr>
      <vt:lpstr>Allen Brain Observatory – in Vivo Electrophysiology</vt:lpstr>
      <vt:lpstr>Visual Behavior</vt:lpstr>
      <vt:lpstr>Model of the Mouse Primary Visual Cortex (V1)</vt:lpstr>
      <vt:lpstr>Models of Individual Neurons Allen Cell Types Database: celltypes.brain-map.org</vt:lpstr>
      <vt:lpstr>Connectivity</vt:lpstr>
      <vt:lpstr>Filter-based Visual Inputs into the V1 model</vt:lpstr>
      <vt:lpstr>Recording Brain Activity in Vivo Allen Brain Observatory: observatory.brain-map.org</vt:lpstr>
      <vt:lpstr>Comparison with Recordings in Vivo Example: Direction Selectivity</vt:lpstr>
      <vt:lpstr>PowerPoint Presentation</vt:lpstr>
      <vt:lpstr>Predicting the Logics of Neural Connectivity</vt:lpstr>
      <vt:lpstr>Predicting Cell-Type Specific Effects of Optogenetic Perturbations</vt:lpstr>
      <vt:lpstr>Our Models and Modeling Software Are Freely Available to the Community</vt:lpstr>
      <vt:lpstr>Our Models and Modeling Software Are Freely Available to the Community</vt:lpstr>
      <vt:lpstr>Product Program</vt:lpstr>
      <vt:lpstr>Allen Institute’s Databases and Allen Software Development Kit (Allen SDK)</vt:lpstr>
      <vt:lpstr>Our Data, Models, and Software Are Freely Available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Steeprock, Nikki</dc:creator>
  <cp:lastModifiedBy>Yazan Billeh</cp:lastModifiedBy>
  <cp:revision>278</cp:revision>
  <cp:lastPrinted>2018-12-12T16:17:05Z</cp:lastPrinted>
  <dcterms:created xsi:type="dcterms:W3CDTF">2018-11-15T21:16:50Z</dcterms:created>
  <dcterms:modified xsi:type="dcterms:W3CDTF">2019-09-10T12:26:44Z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0x0101001535567948990543B6225EBAECA37929</vt:lpwstr>
  </property>
</Properties>
</file>